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71" r:id="rId5"/>
    <p:sldId id="272" r:id="rId6"/>
    <p:sldId id="302" r:id="rId7"/>
    <p:sldId id="269" r:id="rId8"/>
    <p:sldId id="273" r:id="rId9"/>
    <p:sldId id="274" r:id="rId10"/>
    <p:sldId id="303" r:id="rId11"/>
    <p:sldId id="276" r:id="rId12"/>
    <p:sldId id="304" r:id="rId13"/>
    <p:sldId id="305" r:id="rId14"/>
    <p:sldId id="306" r:id="rId15"/>
    <p:sldId id="307" r:id="rId16"/>
    <p:sldId id="308" r:id="rId17"/>
    <p:sldId id="309" r:id="rId18"/>
    <p:sldId id="288" r:id="rId19"/>
    <p:sldId id="310" r:id="rId20"/>
    <p:sldId id="311" r:id="rId21"/>
    <p:sldId id="312" r:id="rId22"/>
    <p:sldId id="313" r:id="rId23"/>
    <p:sldId id="314" r:id="rId24"/>
    <p:sldId id="315" r:id="rId25"/>
    <p:sldId id="317" r:id="rId26"/>
    <p:sldId id="318" r:id="rId27"/>
    <p:sldId id="319" r:id="rId28"/>
    <p:sldId id="320" r:id="rId29"/>
    <p:sldId id="290" r:id="rId30"/>
    <p:sldId id="321" r:id="rId31"/>
    <p:sldId id="322" r:id="rId32"/>
    <p:sldId id="294" r:id="rId3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"/>
          <p:cNvSpPr/>
          <p:nvPr/>
        </p:nvSpPr>
        <p:spPr>
          <a:xfrm>
            <a:off x="0" y="0"/>
            <a:ext cx="6798387" cy="9927213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89" name="CustomShape 2"/>
          <p:cNvSpPr/>
          <p:nvPr/>
        </p:nvSpPr>
        <p:spPr>
          <a:xfrm>
            <a:off x="0" y="0"/>
            <a:ext cx="6797667" cy="9926493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0"/>
            <a:ext cx="6797667" cy="9926493"/>
          </a:xfrm>
          <a:custGeom>
            <a:avLst/>
            <a:gdLst/>
            <a:ahLst/>
            <a:cxnLst/>
            <a:rect l="0" t="0" r="r" b="b"/>
            <a:pathLst>
              <a:path w="18880" h="27580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lnTo>
                  <a:pt x="0" y="27574"/>
                </a:lnTo>
                <a:cubicBezTo>
                  <a:pt x="0" y="27576"/>
                  <a:pt x="2" y="27579"/>
                  <a:pt x="4" y="27579"/>
                </a:cubicBezTo>
                <a:lnTo>
                  <a:pt x="18874" y="27579"/>
                </a:lnTo>
                <a:cubicBezTo>
                  <a:pt x="18876" y="27579"/>
                  <a:pt x="18879" y="27576"/>
                  <a:pt x="18879" y="27574"/>
                </a:cubicBezTo>
                <a:lnTo>
                  <a:pt x="18879" y="4"/>
                </a:lnTo>
                <a:cubicBezTo>
                  <a:pt x="18879" y="2"/>
                  <a:pt x="18876" y="0"/>
                  <a:pt x="18874" y="0"/>
                </a:cubicBezTo>
                <a:lnTo>
                  <a:pt x="4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PlaceHolder 4"/>
          <p:cNvSpPr>
            <a:spLocks noGrp="1"/>
          </p:cNvSpPr>
          <p:nvPr>
            <p:ph type="hdr"/>
          </p:nvPr>
        </p:nvSpPr>
        <p:spPr>
          <a:xfrm>
            <a:off x="0" y="-360"/>
            <a:ext cx="2944047" cy="493481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&lt;en-tête&gt;</a:t>
            </a:r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dt"/>
          </p:nvPr>
        </p:nvSpPr>
        <p:spPr>
          <a:xfrm>
            <a:off x="3852180" y="-360"/>
            <a:ext cx="2944047" cy="493481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D4E21165-B287-4F35-888E-6B76EC3AD79E}" type="datetime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10/12/2019</a:t>
            </a:fld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906692" y="4715606"/>
            <a:ext cx="4982843" cy="446328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Cliquez pour modifier le format des notes</a:t>
            </a:r>
          </a:p>
        </p:txBody>
      </p:sp>
      <p:sp>
        <p:nvSpPr>
          <p:cNvPr id="94" name="PlaceHolder 7"/>
          <p:cNvSpPr>
            <a:spLocks noGrp="1"/>
          </p:cNvSpPr>
          <p:nvPr>
            <p:ph type="ftr"/>
          </p:nvPr>
        </p:nvSpPr>
        <p:spPr>
          <a:xfrm>
            <a:off x="0" y="9429772"/>
            <a:ext cx="2944047" cy="493841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&lt;pied de page&gt;</a:t>
            </a:r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PlaceHolder 8"/>
          <p:cNvSpPr>
            <a:spLocks noGrp="1"/>
          </p:cNvSpPr>
          <p:nvPr>
            <p:ph type="sldNum"/>
          </p:nvPr>
        </p:nvSpPr>
        <p:spPr>
          <a:xfrm>
            <a:off x="3852180" y="9429772"/>
            <a:ext cx="2944047" cy="493841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FC55EB86-CFB6-4563-B3CA-21B48F2D9F1A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‹N°›</a:t>
            </a:fld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520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76429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520742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9700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7460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5185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4799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9673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790830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360169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2085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03078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08255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611120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232831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283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Espace réservé des not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656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04704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7125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6353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7480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906692" y="4715606"/>
            <a:ext cx="4985724" cy="446652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819520" y="4129200"/>
            <a:ext cx="609264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941440" y="412920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819520" y="412920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Image 40"/>
          <p:cNvPicPr/>
          <p:nvPr/>
        </p:nvPicPr>
        <p:blipFill>
          <a:blip r:embed="rId2"/>
          <a:stretch/>
        </p:blipFill>
        <p:spPr>
          <a:xfrm>
            <a:off x="3288960" y="1981080"/>
            <a:ext cx="5153400" cy="4111920"/>
          </a:xfrm>
          <a:prstGeom prst="rect">
            <a:avLst/>
          </a:prstGeom>
          <a:ln>
            <a:noFill/>
          </a:ln>
        </p:spPr>
      </p:pic>
      <p:pic>
        <p:nvPicPr>
          <p:cNvPr id="42" name="Image 41"/>
          <p:cNvPicPr/>
          <p:nvPr/>
        </p:nvPicPr>
        <p:blipFill>
          <a:blip r:embed="rId2"/>
          <a:stretch/>
        </p:blipFill>
        <p:spPr>
          <a:xfrm>
            <a:off x="3288960" y="1981080"/>
            <a:ext cx="5153400" cy="411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2819520" y="609120"/>
            <a:ext cx="6092640" cy="528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819520" y="412920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941440" y="412920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2819520" y="4129200"/>
            <a:ext cx="609264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819520" y="4129200"/>
            <a:ext cx="609264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941440" y="412920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2819520" y="412920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Image 85"/>
          <p:cNvPicPr/>
          <p:nvPr/>
        </p:nvPicPr>
        <p:blipFill>
          <a:blip r:embed="rId2"/>
          <a:stretch/>
        </p:blipFill>
        <p:spPr>
          <a:xfrm>
            <a:off x="3288960" y="1981080"/>
            <a:ext cx="5153400" cy="4111920"/>
          </a:xfrm>
          <a:prstGeom prst="rect">
            <a:avLst/>
          </a:prstGeom>
          <a:ln>
            <a:noFill/>
          </a:ln>
        </p:spPr>
      </p:pic>
      <p:pic>
        <p:nvPicPr>
          <p:cNvPr id="87" name="Image 86"/>
          <p:cNvPicPr/>
          <p:nvPr/>
        </p:nvPicPr>
        <p:blipFill>
          <a:blip r:embed="rId2"/>
          <a:stretch/>
        </p:blipFill>
        <p:spPr>
          <a:xfrm>
            <a:off x="3288960" y="1981080"/>
            <a:ext cx="5153400" cy="411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819520" y="609120"/>
            <a:ext cx="6092640" cy="5286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819520" y="412920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941440" y="412920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819520" y="511560"/>
            <a:ext cx="6092640" cy="133524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81952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941440" y="1981080"/>
            <a:ext cx="297288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2819520" y="4129200"/>
            <a:ext cx="6092640" cy="1961280"/>
          </a:xfrm>
          <a:prstGeom prst="rect">
            <a:avLst/>
          </a:prstGeom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2895480" y="843120"/>
            <a:ext cx="5790960" cy="12036240"/>
          </a:xfrm>
          <a:custGeom>
            <a:avLst/>
            <a:gdLst/>
            <a:ahLst/>
            <a:cxnLst/>
            <a:rect l="0" t="0" r="r" b="b"/>
            <a:pathLst>
              <a:path w="8044" h="16718">
                <a:moveTo>
                  <a:pt x="0" y="0"/>
                </a:moveTo>
                <a:lnTo>
                  <a:pt x="204" y="5"/>
                </a:lnTo>
                <a:lnTo>
                  <a:pt x="407" y="21"/>
                </a:lnTo>
                <a:lnTo>
                  <a:pt x="611" y="48"/>
                </a:lnTo>
                <a:lnTo>
                  <a:pt x="814" y="86"/>
                </a:lnTo>
                <a:lnTo>
                  <a:pt x="1016" y="134"/>
                </a:lnTo>
                <a:lnTo>
                  <a:pt x="1218" y="193"/>
                </a:lnTo>
                <a:lnTo>
                  <a:pt x="1419" y="262"/>
                </a:lnTo>
                <a:lnTo>
                  <a:pt x="1619" y="342"/>
                </a:lnTo>
                <a:lnTo>
                  <a:pt x="1818" y="433"/>
                </a:lnTo>
                <a:lnTo>
                  <a:pt x="2016" y="534"/>
                </a:lnTo>
                <a:lnTo>
                  <a:pt x="2213" y="645"/>
                </a:lnTo>
                <a:lnTo>
                  <a:pt x="2408" y="767"/>
                </a:lnTo>
                <a:lnTo>
                  <a:pt x="2601" y="899"/>
                </a:lnTo>
                <a:lnTo>
                  <a:pt x="2793" y="1041"/>
                </a:lnTo>
                <a:lnTo>
                  <a:pt x="2984" y="1193"/>
                </a:lnTo>
                <a:lnTo>
                  <a:pt x="3172" y="1355"/>
                </a:lnTo>
                <a:lnTo>
                  <a:pt x="3358" y="1527"/>
                </a:lnTo>
                <a:lnTo>
                  <a:pt x="3542" y="1708"/>
                </a:lnTo>
                <a:lnTo>
                  <a:pt x="3724" y="1900"/>
                </a:lnTo>
                <a:lnTo>
                  <a:pt x="3903" y="2101"/>
                </a:lnTo>
                <a:lnTo>
                  <a:pt x="4080" y="2311"/>
                </a:lnTo>
                <a:lnTo>
                  <a:pt x="4254" y="2530"/>
                </a:lnTo>
                <a:lnTo>
                  <a:pt x="4426" y="2759"/>
                </a:lnTo>
                <a:lnTo>
                  <a:pt x="4595" y="2996"/>
                </a:lnTo>
                <a:lnTo>
                  <a:pt x="4760" y="3243"/>
                </a:lnTo>
                <a:lnTo>
                  <a:pt x="4923" y="3498"/>
                </a:lnTo>
                <a:lnTo>
                  <a:pt x="5083" y="3761"/>
                </a:lnTo>
                <a:lnTo>
                  <a:pt x="5239" y="4033"/>
                </a:lnTo>
                <a:lnTo>
                  <a:pt x="5392" y="4313"/>
                </a:lnTo>
                <a:lnTo>
                  <a:pt x="5541" y="4601"/>
                </a:lnTo>
                <a:lnTo>
                  <a:pt x="5687" y="4896"/>
                </a:lnTo>
                <a:lnTo>
                  <a:pt x="5830" y="5200"/>
                </a:lnTo>
                <a:lnTo>
                  <a:pt x="5968" y="5510"/>
                </a:lnTo>
                <a:lnTo>
                  <a:pt x="6103" y="5828"/>
                </a:lnTo>
                <a:lnTo>
                  <a:pt x="6233" y="6153"/>
                </a:lnTo>
                <a:lnTo>
                  <a:pt x="6360" y="6484"/>
                </a:lnTo>
                <a:lnTo>
                  <a:pt x="6483" y="6823"/>
                </a:lnTo>
                <a:lnTo>
                  <a:pt x="6601" y="7167"/>
                </a:lnTo>
                <a:lnTo>
                  <a:pt x="6716" y="7518"/>
                </a:lnTo>
                <a:lnTo>
                  <a:pt x="6826" y="7874"/>
                </a:lnTo>
                <a:lnTo>
                  <a:pt x="6931" y="8237"/>
                </a:lnTo>
                <a:lnTo>
                  <a:pt x="7032" y="8604"/>
                </a:lnTo>
                <a:lnTo>
                  <a:pt x="7129" y="8977"/>
                </a:lnTo>
                <a:lnTo>
                  <a:pt x="7221" y="9355"/>
                </a:lnTo>
                <a:lnTo>
                  <a:pt x="7308" y="9738"/>
                </a:lnTo>
                <a:lnTo>
                  <a:pt x="7391" y="10125"/>
                </a:lnTo>
                <a:lnTo>
                  <a:pt x="7469" y="10516"/>
                </a:lnTo>
                <a:lnTo>
                  <a:pt x="7542" y="10911"/>
                </a:lnTo>
                <a:lnTo>
                  <a:pt x="7611" y="11310"/>
                </a:lnTo>
                <a:lnTo>
                  <a:pt x="7674" y="11713"/>
                </a:lnTo>
                <a:lnTo>
                  <a:pt x="7733" y="12118"/>
                </a:lnTo>
                <a:lnTo>
                  <a:pt x="7786" y="12527"/>
                </a:lnTo>
                <a:lnTo>
                  <a:pt x="7835" y="12938"/>
                </a:lnTo>
                <a:lnTo>
                  <a:pt x="7878" y="13352"/>
                </a:lnTo>
                <a:lnTo>
                  <a:pt x="7917" y="13768"/>
                </a:lnTo>
                <a:lnTo>
                  <a:pt x="7950" y="14186"/>
                </a:lnTo>
                <a:lnTo>
                  <a:pt x="7979" y="14605"/>
                </a:lnTo>
                <a:lnTo>
                  <a:pt x="8002" y="15026"/>
                </a:lnTo>
                <a:lnTo>
                  <a:pt x="8020" y="15448"/>
                </a:lnTo>
                <a:lnTo>
                  <a:pt x="8033" y="15870"/>
                </a:lnTo>
                <a:lnTo>
                  <a:pt x="8040" y="16294"/>
                </a:lnTo>
                <a:lnTo>
                  <a:pt x="8043" y="16717"/>
                </a:lnTo>
                <a:lnTo>
                  <a:pt x="0" y="16717"/>
                </a:lnTo>
                <a:lnTo>
                  <a:pt x="0" y="0"/>
                </a:lnTo>
              </a:path>
              <a:path w="8044" h="16718">
                <a:moveTo>
                  <a:pt x="0" y="0"/>
                </a:moveTo>
                <a:lnTo>
                  <a:pt x="204" y="5"/>
                </a:lnTo>
                <a:lnTo>
                  <a:pt x="407" y="21"/>
                </a:lnTo>
                <a:lnTo>
                  <a:pt x="611" y="48"/>
                </a:lnTo>
                <a:lnTo>
                  <a:pt x="814" y="86"/>
                </a:lnTo>
                <a:lnTo>
                  <a:pt x="1016" y="134"/>
                </a:lnTo>
                <a:lnTo>
                  <a:pt x="1218" y="193"/>
                </a:lnTo>
                <a:lnTo>
                  <a:pt x="1419" y="262"/>
                </a:lnTo>
                <a:lnTo>
                  <a:pt x="1619" y="342"/>
                </a:lnTo>
                <a:lnTo>
                  <a:pt x="1818" y="433"/>
                </a:lnTo>
                <a:lnTo>
                  <a:pt x="2016" y="534"/>
                </a:lnTo>
                <a:lnTo>
                  <a:pt x="2213" y="645"/>
                </a:lnTo>
                <a:lnTo>
                  <a:pt x="2408" y="767"/>
                </a:lnTo>
                <a:lnTo>
                  <a:pt x="2601" y="899"/>
                </a:lnTo>
                <a:lnTo>
                  <a:pt x="2793" y="1041"/>
                </a:lnTo>
                <a:lnTo>
                  <a:pt x="2984" y="1193"/>
                </a:lnTo>
                <a:lnTo>
                  <a:pt x="3172" y="1355"/>
                </a:lnTo>
                <a:lnTo>
                  <a:pt x="3358" y="1527"/>
                </a:lnTo>
                <a:lnTo>
                  <a:pt x="3542" y="1708"/>
                </a:lnTo>
                <a:lnTo>
                  <a:pt x="3724" y="1900"/>
                </a:lnTo>
                <a:lnTo>
                  <a:pt x="3903" y="2101"/>
                </a:lnTo>
                <a:lnTo>
                  <a:pt x="4080" y="2311"/>
                </a:lnTo>
                <a:lnTo>
                  <a:pt x="4254" y="2530"/>
                </a:lnTo>
                <a:lnTo>
                  <a:pt x="4426" y="2759"/>
                </a:lnTo>
                <a:lnTo>
                  <a:pt x="4595" y="2996"/>
                </a:lnTo>
                <a:lnTo>
                  <a:pt x="4760" y="3243"/>
                </a:lnTo>
                <a:lnTo>
                  <a:pt x="4923" y="3498"/>
                </a:lnTo>
                <a:lnTo>
                  <a:pt x="5083" y="3761"/>
                </a:lnTo>
                <a:lnTo>
                  <a:pt x="5239" y="4033"/>
                </a:lnTo>
                <a:lnTo>
                  <a:pt x="5392" y="4313"/>
                </a:lnTo>
                <a:lnTo>
                  <a:pt x="5541" y="4601"/>
                </a:lnTo>
                <a:lnTo>
                  <a:pt x="5687" y="4896"/>
                </a:lnTo>
                <a:lnTo>
                  <a:pt x="5830" y="5200"/>
                </a:lnTo>
                <a:lnTo>
                  <a:pt x="5968" y="5510"/>
                </a:lnTo>
                <a:lnTo>
                  <a:pt x="6103" y="5828"/>
                </a:lnTo>
                <a:lnTo>
                  <a:pt x="6233" y="6153"/>
                </a:lnTo>
                <a:lnTo>
                  <a:pt x="6360" y="6484"/>
                </a:lnTo>
                <a:lnTo>
                  <a:pt x="6483" y="6823"/>
                </a:lnTo>
                <a:lnTo>
                  <a:pt x="6601" y="7167"/>
                </a:lnTo>
                <a:lnTo>
                  <a:pt x="6716" y="7518"/>
                </a:lnTo>
                <a:lnTo>
                  <a:pt x="6826" y="7874"/>
                </a:lnTo>
                <a:lnTo>
                  <a:pt x="6931" y="8237"/>
                </a:lnTo>
                <a:lnTo>
                  <a:pt x="7032" y="8604"/>
                </a:lnTo>
                <a:lnTo>
                  <a:pt x="7129" y="8977"/>
                </a:lnTo>
                <a:lnTo>
                  <a:pt x="7221" y="9355"/>
                </a:lnTo>
                <a:lnTo>
                  <a:pt x="7308" y="9738"/>
                </a:lnTo>
                <a:lnTo>
                  <a:pt x="7391" y="10125"/>
                </a:lnTo>
                <a:lnTo>
                  <a:pt x="7469" y="10516"/>
                </a:lnTo>
                <a:lnTo>
                  <a:pt x="7542" y="10911"/>
                </a:lnTo>
                <a:lnTo>
                  <a:pt x="7611" y="11310"/>
                </a:lnTo>
                <a:lnTo>
                  <a:pt x="7674" y="11713"/>
                </a:lnTo>
                <a:lnTo>
                  <a:pt x="7733" y="12118"/>
                </a:lnTo>
                <a:lnTo>
                  <a:pt x="7786" y="12527"/>
                </a:lnTo>
                <a:lnTo>
                  <a:pt x="7835" y="12938"/>
                </a:lnTo>
                <a:lnTo>
                  <a:pt x="7878" y="13352"/>
                </a:lnTo>
                <a:lnTo>
                  <a:pt x="7917" y="13768"/>
                </a:lnTo>
                <a:lnTo>
                  <a:pt x="7950" y="14186"/>
                </a:lnTo>
                <a:lnTo>
                  <a:pt x="7979" y="14605"/>
                </a:lnTo>
                <a:lnTo>
                  <a:pt x="8002" y="15026"/>
                </a:lnTo>
                <a:lnTo>
                  <a:pt x="8020" y="15448"/>
                </a:lnTo>
                <a:lnTo>
                  <a:pt x="8033" y="15870"/>
                </a:lnTo>
                <a:lnTo>
                  <a:pt x="8040" y="16294"/>
                </a:lnTo>
                <a:lnTo>
                  <a:pt x="8043" y="16717"/>
                </a:lnTo>
              </a:path>
            </a:pathLst>
          </a:cu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2819520" y="609120"/>
            <a:ext cx="6092640" cy="1140120"/>
          </a:xfrm>
          <a:prstGeom prst="rect">
            <a:avLst/>
          </a:prstGeom>
        </p:spPr>
        <p:txBody>
          <a:bodyPr lIns="92160" tIns="46080" rIns="92160" bIns="46080" anchor="ctr"/>
          <a:lstStyle/>
          <a:p>
            <a:r>
              <a:rPr lang="fr-FR" sz="4800" b="1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Cliquez pour éditer le format du texte-titre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2819520" y="1981080"/>
            <a:ext cx="6092640" cy="411192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342720" indent="-342720"/>
            <a:r>
              <a:rPr lang="fr-FR" sz="2400" b="1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742680" lvl="1" indent="-285480">
              <a:buClr>
                <a:srgbClr val="000000"/>
              </a:buClr>
              <a:buFont typeface="Times New Roman"/>
              <a:buChar char="–"/>
            </a:pPr>
            <a:r>
              <a:rPr lang="fr-FR" sz="22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143000" lvl="2" indent="-228600">
              <a:buClr>
                <a:srgbClr val="000000"/>
              </a:buClr>
              <a:buFont typeface="Times New Roman"/>
              <a:buChar char="•"/>
            </a:pPr>
            <a:r>
              <a:rPr lang="fr-FR" sz="2000" b="0" strike="noStrike" spc="-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600200" lvl="3" indent="-228600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057400" lvl="4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057400" lvl="5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2057400" lvl="6" indent="-228600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3" name="CustomShape 4"/>
          <p:cNvSpPr/>
          <p:nvPr/>
        </p:nvSpPr>
        <p:spPr>
          <a:xfrm>
            <a:off x="6705720" y="6324480"/>
            <a:ext cx="153036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Passer à la première page</a:t>
            </a:r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8502480" y="6554880"/>
            <a:ext cx="193680" cy="226800"/>
          </a:xfrm>
          <a:custGeom>
            <a:avLst/>
            <a:gdLst/>
            <a:ahLst/>
            <a:cxnLst/>
            <a:rect l="0" t="0" r="r" b="b"/>
            <a:pathLst>
              <a:path w="540" h="632">
                <a:moveTo>
                  <a:pt x="539" y="157"/>
                </a:moveTo>
                <a:lnTo>
                  <a:pt x="343" y="157"/>
                </a:lnTo>
                <a:lnTo>
                  <a:pt x="343" y="0"/>
                </a:lnTo>
                <a:lnTo>
                  <a:pt x="0" y="315"/>
                </a:lnTo>
                <a:lnTo>
                  <a:pt x="343" y="631"/>
                </a:lnTo>
                <a:lnTo>
                  <a:pt x="343" y="473"/>
                </a:lnTo>
                <a:lnTo>
                  <a:pt x="539" y="473"/>
                </a:lnTo>
                <a:lnTo>
                  <a:pt x="539" y="157"/>
                </a:lnTo>
              </a:path>
            </a:pathLst>
          </a:custGeom>
          <a:solidFill>
            <a:srgbClr val="FFFFFF"/>
          </a:solidFill>
          <a:ln w="12600">
            <a:solidFill>
              <a:srgbClr val="0099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8731080" y="6556320"/>
            <a:ext cx="193680" cy="227160"/>
          </a:xfrm>
          <a:custGeom>
            <a:avLst/>
            <a:gdLst/>
            <a:ahLst/>
            <a:cxnLst/>
            <a:rect l="0" t="0" r="r" b="b"/>
            <a:pathLst>
              <a:path w="540" h="633">
                <a:moveTo>
                  <a:pt x="0" y="158"/>
                </a:moveTo>
                <a:lnTo>
                  <a:pt x="195" y="158"/>
                </a:lnTo>
                <a:lnTo>
                  <a:pt x="195" y="0"/>
                </a:lnTo>
                <a:lnTo>
                  <a:pt x="539" y="316"/>
                </a:lnTo>
                <a:lnTo>
                  <a:pt x="195" y="632"/>
                </a:lnTo>
                <a:lnTo>
                  <a:pt x="195" y="474"/>
                </a:lnTo>
                <a:lnTo>
                  <a:pt x="0" y="474"/>
                </a:lnTo>
                <a:lnTo>
                  <a:pt x="0" y="158"/>
                </a:lnTo>
              </a:path>
            </a:pathLst>
          </a:custGeom>
          <a:solidFill>
            <a:srgbClr val="FFFFFF"/>
          </a:solidFill>
          <a:ln w="12600">
            <a:solidFill>
              <a:srgbClr val="0099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151920" y="5562720"/>
            <a:ext cx="1901880" cy="3016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fr-FR" sz="24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152280" y="5867280"/>
            <a:ext cx="2587680" cy="3016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fr-FR" sz="24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51920" y="6248160"/>
            <a:ext cx="1901880" cy="45396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3BC74841-46D9-4FC5-80FF-89BCD48BC541}" type="slidenum">
              <a:rPr lang="fr-FR" sz="24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1500120" y="1708200"/>
            <a:ext cx="7647120" cy="1440"/>
          </a:xfrm>
          <a:prstGeom prst="line">
            <a:avLst/>
          </a:prstGeom>
          <a:ln w="12600">
            <a:solidFill>
              <a:srgbClr val="01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-2895480" y="843120"/>
            <a:ext cx="5790960" cy="12036240"/>
          </a:xfrm>
          <a:custGeom>
            <a:avLst/>
            <a:gdLst/>
            <a:ahLst/>
            <a:cxnLst/>
            <a:rect l="0" t="0" r="r" b="b"/>
            <a:pathLst>
              <a:path w="8044" h="16718">
                <a:moveTo>
                  <a:pt x="0" y="0"/>
                </a:moveTo>
                <a:lnTo>
                  <a:pt x="204" y="5"/>
                </a:lnTo>
                <a:lnTo>
                  <a:pt x="407" y="21"/>
                </a:lnTo>
                <a:lnTo>
                  <a:pt x="611" y="48"/>
                </a:lnTo>
                <a:lnTo>
                  <a:pt x="814" y="86"/>
                </a:lnTo>
                <a:lnTo>
                  <a:pt x="1016" y="134"/>
                </a:lnTo>
                <a:lnTo>
                  <a:pt x="1218" y="193"/>
                </a:lnTo>
                <a:lnTo>
                  <a:pt x="1419" y="262"/>
                </a:lnTo>
                <a:lnTo>
                  <a:pt x="1619" y="342"/>
                </a:lnTo>
                <a:lnTo>
                  <a:pt x="1818" y="433"/>
                </a:lnTo>
                <a:lnTo>
                  <a:pt x="2016" y="534"/>
                </a:lnTo>
                <a:lnTo>
                  <a:pt x="2213" y="645"/>
                </a:lnTo>
                <a:lnTo>
                  <a:pt x="2408" y="767"/>
                </a:lnTo>
                <a:lnTo>
                  <a:pt x="2601" y="899"/>
                </a:lnTo>
                <a:lnTo>
                  <a:pt x="2793" y="1041"/>
                </a:lnTo>
                <a:lnTo>
                  <a:pt x="2984" y="1193"/>
                </a:lnTo>
                <a:lnTo>
                  <a:pt x="3172" y="1355"/>
                </a:lnTo>
                <a:lnTo>
                  <a:pt x="3358" y="1527"/>
                </a:lnTo>
                <a:lnTo>
                  <a:pt x="3542" y="1708"/>
                </a:lnTo>
                <a:lnTo>
                  <a:pt x="3724" y="1900"/>
                </a:lnTo>
                <a:lnTo>
                  <a:pt x="3903" y="2101"/>
                </a:lnTo>
                <a:lnTo>
                  <a:pt x="4080" y="2311"/>
                </a:lnTo>
                <a:lnTo>
                  <a:pt x="4254" y="2530"/>
                </a:lnTo>
                <a:lnTo>
                  <a:pt x="4426" y="2759"/>
                </a:lnTo>
                <a:lnTo>
                  <a:pt x="4595" y="2996"/>
                </a:lnTo>
                <a:lnTo>
                  <a:pt x="4760" y="3243"/>
                </a:lnTo>
                <a:lnTo>
                  <a:pt x="4923" y="3498"/>
                </a:lnTo>
                <a:lnTo>
                  <a:pt x="5083" y="3761"/>
                </a:lnTo>
                <a:lnTo>
                  <a:pt x="5239" y="4033"/>
                </a:lnTo>
                <a:lnTo>
                  <a:pt x="5392" y="4313"/>
                </a:lnTo>
                <a:lnTo>
                  <a:pt x="5541" y="4601"/>
                </a:lnTo>
                <a:lnTo>
                  <a:pt x="5687" y="4896"/>
                </a:lnTo>
                <a:lnTo>
                  <a:pt x="5830" y="5200"/>
                </a:lnTo>
                <a:lnTo>
                  <a:pt x="5968" y="5510"/>
                </a:lnTo>
                <a:lnTo>
                  <a:pt x="6103" y="5828"/>
                </a:lnTo>
                <a:lnTo>
                  <a:pt x="6233" y="6153"/>
                </a:lnTo>
                <a:lnTo>
                  <a:pt x="6360" y="6484"/>
                </a:lnTo>
                <a:lnTo>
                  <a:pt x="6483" y="6823"/>
                </a:lnTo>
                <a:lnTo>
                  <a:pt x="6601" y="7167"/>
                </a:lnTo>
                <a:lnTo>
                  <a:pt x="6716" y="7518"/>
                </a:lnTo>
                <a:lnTo>
                  <a:pt x="6826" y="7874"/>
                </a:lnTo>
                <a:lnTo>
                  <a:pt x="6931" y="8237"/>
                </a:lnTo>
                <a:lnTo>
                  <a:pt x="7032" y="8604"/>
                </a:lnTo>
                <a:lnTo>
                  <a:pt x="7129" y="8977"/>
                </a:lnTo>
                <a:lnTo>
                  <a:pt x="7221" y="9355"/>
                </a:lnTo>
                <a:lnTo>
                  <a:pt x="7308" y="9738"/>
                </a:lnTo>
                <a:lnTo>
                  <a:pt x="7391" y="10125"/>
                </a:lnTo>
                <a:lnTo>
                  <a:pt x="7469" y="10516"/>
                </a:lnTo>
                <a:lnTo>
                  <a:pt x="7542" y="10911"/>
                </a:lnTo>
                <a:lnTo>
                  <a:pt x="7611" y="11310"/>
                </a:lnTo>
                <a:lnTo>
                  <a:pt x="7674" y="11713"/>
                </a:lnTo>
                <a:lnTo>
                  <a:pt x="7733" y="12118"/>
                </a:lnTo>
                <a:lnTo>
                  <a:pt x="7786" y="12527"/>
                </a:lnTo>
                <a:lnTo>
                  <a:pt x="7835" y="12938"/>
                </a:lnTo>
                <a:lnTo>
                  <a:pt x="7878" y="13352"/>
                </a:lnTo>
                <a:lnTo>
                  <a:pt x="7917" y="13768"/>
                </a:lnTo>
                <a:lnTo>
                  <a:pt x="7950" y="14186"/>
                </a:lnTo>
                <a:lnTo>
                  <a:pt x="7979" y="14605"/>
                </a:lnTo>
                <a:lnTo>
                  <a:pt x="8002" y="15026"/>
                </a:lnTo>
                <a:lnTo>
                  <a:pt x="8020" y="15448"/>
                </a:lnTo>
                <a:lnTo>
                  <a:pt x="8033" y="15870"/>
                </a:lnTo>
                <a:lnTo>
                  <a:pt x="8040" y="16294"/>
                </a:lnTo>
                <a:lnTo>
                  <a:pt x="8043" y="16717"/>
                </a:lnTo>
                <a:lnTo>
                  <a:pt x="0" y="16717"/>
                </a:lnTo>
                <a:lnTo>
                  <a:pt x="0" y="0"/>
                </a:lnTo>
              </a:path>
              <a:path w="8044" h="16718">
                <a:moveTo>
                  <a:pt x="0" y="0"/>
                </a:moveTo>
                <a:lnTo>
                  <a:pt x="204" y="5"/>
                </a:lnTo>
                <a:lnTo>
                  <a:pt x="407" y="21"/>
                </a:lnTo>
                <a:lnTo>
                  <a:pt x="611" y="48"/>
                </a:lnTo>
                <a:lnTo>
                  <a:pt x="814" y="86"/>
                </a:lnTo>
                <a:lnTo>
                  <a:pt x="1016" y="134"/>
                </a:lnTo>
                <a:lnTo>
                  <a:pt x="1218" y="193"/>
                </a:lnTo>
                <a:lnTo>
                  <a:pt x="1419" y="262"/>
                </a:lnTo>
                <a:lnTo>
                  <a:pt x="1619" y="342"/>
                </a:lnTo>
                <a:lnTo>
                  <a:pt x="1818" y="433"/>
                </a:lnTo>
                <a:lnTo>
                  <a:pt x="2016" y="534"/>
                </a:lnTo>
                <a:lnTo>
                  <a:pt x="2213" y="645"/>
                </a:lnTo>
                <a:lnTo>
                  <a:pt x="2408" y="767"/>
                </a:lnTo>
                <a:lnTo>
                  <a:pt x="2601" y="899"/>
                </a:lnTo>
                <a:lnTo>
                  <a:pt x="2793" y="1041"/>
                </a:lnTo>
                <a:lnTo>
                  <a:pt x="2984" y="1193"/>
                </a:lnTo>
                <a:lnTo>
                  <a:pt x="3172" y="1355"/>
                </a:lnTo>
                <a:lnTo>
                  <a:pt x="3358" y="1527"/>
                </a:lnTo>
                <a:lnTo>
                  <a:pt x="3542" y="1708"/>
                </a:lnTo>
                <a:lnTo>
                  <a:pt x="3724" y="1900"/>
                </a:lnTo>
                <a:lnTo>
                  <a:pt x="3903" y="2101"/>
                </a:lnTo>
                <a:lnTo>
                  <a:pt x="4080" y="2311"/>
                </a:lnTo>
                <a:lnTo>
                  <a:pt x="4254" y="2530"/>
                </a:lnTo>
                <a:lnTo>
                  <a:pt x="4426" y="2759"/>
                </a:lnTo>
                <a:lnTo>
                  <a:pt x="4595" y="2996"/>
                </a:lnTo>
                <a:lnTo>
                  <a:pt x="4760" y="3243"/>
                </a:lnTo>
                <a:lnTo>
                  <a:pt x="4923" y="3498"/>
                </a:lnTo>
                <a:lnTo>
                  <a:pt x="5083" y="3761"/>
                </a:lnTo>
                <a:lnTo>
                  <a:pt x="5239" y="4033"/>
                </a:lnTo>
                <a:lnTo>
                  <a:pt x="5392" y="4313"/>
                </a:lnTo>
                <a:lnTo>
                  <a:pt x="5541" y="4601"/>
                </a:lnTo>
                <a:lnTo>
                  <a:pt x="5687" y="4896"/>
                </a:lnTo>
                <a:lnTo>
                  <a:pt x="5830" y="5200"/>
                </a:lnTo>
                <a:lnTo>
                  <a:pt x="5968" y="5510"/>
                </a:lnTo>
                <a:lnTo>
                  <a:pt x="6103" y="5828"/>
                </a:lnTo>
                <a:lnTo>
                  <a:pt x="6233" y="6153"/>
                </a:lnTo>
                <a:lnTo>
                  <a:pt x="6360" y="6484"/>
                </a:lnTo>
                <a:lnTo>
                  <a:pt x="6483" y="6823"/>
                </a:lnTo>
                <a:lnTo>
                  <a:pt x="6601" y="7167"/>
                </a:lnTo>
                <a:lnTo>
                  <a:pt x="6716" y="7518"/>
                </a:lnTo>
                <a:lnTo>
                  <a:pt x="6826" y="7874"/>
                </a:lnTo>
                <a:lnTo>
                  <a:pt x="6931" y="8237"/>
                </a:lnTo>
                <a:lnTo>
                  <a:pt x="7032" y="8604"/>
                </a:lnTo>
                <a:lnTo>
                  <a:pt x="7129" y="8977"/>
                </a:lnTo>
                <a:lnTo>
                  <a:pt x="7221" y="9355"/>
                </a:lnTo>
                <a:lnTo>
                  <a:pt x="7308" y="9738"/>
                </a:lnTo>
                <a:lnTo>
                  <a:pt x="7391" y="10125"/>
                </a:lnTo>
                <a:lnTo>
                  <a:pt x="7469" y="10516"/>
                </a:lnTo>
                <a:lnTo>
                  <a:pt x="7542" y="10911"/>
                </a:lnTo>
                <a:lnTo>
                  <a:pt x="7611" y="11310"/>
                </a:lnTo>
                <a:lnTo>
                  <a:pt x="7674" y="11713"/>
                </a:lnTo>
                <a:lnTo>
                  <a:pt x="7733" y="12118"/>
                </a:lnTo>
                <a:lnTo>
                  <a:pt x="7786" y="12527"/>
                </a:lnTo>
                <a:lnTo>
                  <a:pt x="7835" y="12938"/>
                </a:lnTo>
                <a:lnTo>
                  <a:pt x="7878" y="13352"/>
                </a:lnTo>
                <a:lnTo>
                  <a:pt x="7917" y="13768"/>
                </a:lnTo>
                <a:lnTo>
                  <a:pt x="7950" y="14186"/>
                </a:lnTo>
                <a:lnTo>
                  <a:pt x="7979" y="14605"/>
                </a:lnTo>
                <a:lnTo>
                  <a:pt x="8002" y="15026"/>
                </a:lnTo>
                <a:lnTo>
                  <a:pt x="8020" y="15448"/>
                </a:lnTo>
                <a:lnTo>
                  <a:pt x="8033" y="15870"/>
                </a:lnTo>
                <a:lnTo>
                  <a:pt x="8040" y="16294"/>
                </a:lnTo>
                <a:lnTo>
                  <a:pt x="8043" y="16717"/>
                </a:lnTo>
              </a:path>
            </a:pathLst>
          </a:custGeom>
          <a:gradFill>
            <a:gsLst>
              <a:gs pos="0">
                <a:srgbClr val="CCECFF"/>
              </a:gs>
              <a:gs pos="100000">
                <a:srgbClr val="FFFFCC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2590920" y="685800"/>
            <a:ext cx="6245280" cy="1139760"/>
          </a:xfrm>
          <a:prstGeom prst="rect">
            <a:avLst/>
          </a:prstGeom>
        </p:spPr>
        <p:txBody>
          <a:bodyPr lIns="92160" tIns="46080" rIns="92160" bIns="46080" anchor="b"/>
          <a:lstStyle/>
          <a:p>
            <a:r>
              <a:rPr lang="fr-FR" sz="6600" b="1" strike="noStrike" spc="-1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Cliquez pour éditer le format du texte-titre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190760" y="1752480"/>
            <a:ext cx="4568760" cy="1749600"/>
          </a:xfrm>
          <a:prstGeom prst="rect">
            <a:avLst/>
          </a:prstGeom>
        </p:spPr>
        <p:txBody>
          <a:bodyPr lIns="92160" tIns="46080" rIns="92160" bIns="46080"/>
          <a:lstStyle/>
          <a:p>
            <a:pPr marL="342720" indent="-342720"/>
            <a:r>
              <a:rPr lang="fr-FR" sz="24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742680" lvl="1" indent="-285480" algn="ctr">
              <a:buClr>
                <a:srgbClr val="000000"/>
              </a:buClr>
              <a:buFont typeface="Times New Roman"/>
              <a:buChar char="–"/>
            </a:pPr>
            <a:r>
              <a:rPr lang="fr-FR" sz="26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143000" lvl="2" indent="-228600" algn="ctr">
              <a:buClr>
                <a:srgbClr val="000000"/>
              </a:buClr>
              <a:buFont typeface="Times New Roman"/>
              <a:buChar char="•"/>
            </a:pPr>
            <a:r>
              <a:rPr lang="fr-FR" sz="24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600200" lvl="3" indent="-228600" algn="ctr">
              <a:buClr>
                <a:srgbClr val="000000"/>
              </a:buClr>
              <a:buFont typeface="Times New Roman"/>
              <a:buChar char="–"/>
            </a:pPr>
            <a:r>
              <a:rPr lang="fr-FR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057400" lvl="4" indent="-228600" algn="ctr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057400" lvl="5" indent="-228600" algn="ctr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2057400" lvl="6" indent="-228600" algn="ctr">
              <a:buClr>
                <a:srgbClr val="000000"/>
              </a:buClr>
              <a:buFont typeface="Times New Roman"/>
              <a:buChar char="»"/>
            </a:pPr>
            <a:r>
              <a:rPr lang="fr-FR" sz="20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  <p:sp>
        <p:nvSpPr>
          <p:cNvPr id="47" name="CustomShape 5"/>
          <p:cNvSpPr/>
          <p:nvPr/>
        </p:nvSpPr>
        <p:spPr>
          <a:xfrm>
            <a:off x="6705720" y="6324480"/>
            <a:ext cx="1530360" cy="60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/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Passer à la première page</a:t>
            </a:r>
            <a:endParaRPr lang="fr-FR" sz="2400" b="0" strike="noStrike" spc="-1">
              <a:solidFill>
                <a:srgbClr val="009999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CustomShape 6"/>
          <p:cNvSpPr/>
          <p:nvPr/>
        </p:nvSpPr>
        <p:spPr>
          <a:xfrm>
            <a:off x="8502480" y="6554880"/>
            <a:ext cx="193680" cy="226800"/>
          </a:xfrm>
          <a:custGeom>
            <a:avLst/>
            <a:gdLst/>
            <a:ahLst/>
            <a:cxnLst/>
            <a:rect l="0" t="0" r="r" b="b"/>
            <a:pathLst>
              <a:path w="540" h="632">
                <a:moveTo>
                  <a:pt x="539" y="157"/>
                </a:moveTo>
                <a:lnTo>
                  <a:pt x="343" y="157"/>
                </a:lnTo>
                <a:lnTo>
                  <a:pt x="343" y="0"/>
                </a:lnTo>
                <a:lnTo>
                  <a:pt x="0" y="315"/>
                </a:lnTo>
                <a:lnTo>
                  <a:pt x="343" y="631"/>
                </a:lnTo>
                <a:lnTo>
                  <a:pt x="343" y="473"/>
                </a:lnTo>
                <a:lnTo>
                  <a:pt x="539" y="473"/>
                </a:lnTo>
                <a:lnTo>
                  <a:pt x="539" y="157"/>
                </a:lnTo>
              </a:path>
            </a:pathLst>
          </a:custGeom>
          <a:solidFill>
            <a:srgbClr val="FFFFFF"/>
          </a:solidFill>
          <a:ln w="12600">
            <a:solidFill>
              <a:srgbClr val="0099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7"/>
          <p:cNvSpPr/>
          <p:nvPr/>
        </p:nvSpPr>
        <p:spPr>
          <a:xfrm>
            <a:off x="8731080" y="6556320"/>
            <a:ext cx="193680" cy="227160"/>
          </a:xfrm>
          <a:custGeom>
            <a:avLst/>
            <a:gdLst/>
            <a:ahLst/>
            <a:cxnLst/>
            <a:rect l="0" t="0" r="r" b="b"/>
            <a:pathLst>
              <a:path w="540" h="633">
                <a:moveTo>
                  <a:pt x="0" y="158"/>
                </a:moveTo>
                <a:lnTo>
                  <a:pt x="195" y="158"/>
                </a:lnTo>
                <a:lnTo>
                  <a:pt x="195" y="0"/>
                </a:lnTo>
                <a:lnTo>
                  <a:pt x="539" y="316"/>
                </a:lnTo>
                <a:lnTo>
                  <a:pt x="195" y="632"/>
                </a:lnTo>
                <a:lnTo>
                  <a:pt x="195" y="474"/>
                </a:lnTo>
                <a:lnTo>
                  <a:pt x="0" y="474"/>
                </a:lnTo>
                <a:lnTo>
                  <a:pt x="0" y="158"/>
                </a:lnTo>
              </a:path>
            </a:pathLst>
          </a:custGeom>
          <a:solidFill>
            <a:srgbClr val="FFFFFF"/>
          </a:solidFill>
          <a:ln w="12600">
            <a:solidFill>
              <a:srgbClr val="0099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8"/>
          <p:cNvSpPr>
            <a:spLocks noGrp="1"/>
          </p:cNvSpPr>
          <p:nvPr>
            <p:ph type="dt"/>
          </p:nvPr>
        </p:nvSpPr>
        <p:spPr>
          <a:xfrm>
            <a:off x="151920" y="5486400"/>
            <a:ext cx="1901880" cy="30168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"/>
              </a:rPr>
              <a:t>&lt;date/heure&gt;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9"/>
          <p:cNvSpPr>
            <a:spLocks noGrp="1"/>
          </p:cNvSpPr>
          <p:nvPr>
            <p:ph type="ftr"/>
          </p:nvPr>
        </p:nvSpPr>
        <p:spPr>
          <a:xfrm>
            <a:off x="152280" y="5791320"/>
            <a:ext cx="2664000" cy="3016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"/>
              </a:rPr>
              <a:t>&lt;pied de page&gt;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10"/>
          <p:cNvSpPr>
            <a:spLocks noGrp="1"/>
          </p:cNvSpPr>
          <p:nvPr>
            <p:ph type="sldNum"/>
          </p:nvPr>
        </p:nvSpPr>
        <p:spPr>
          <a:xfrm>
            <a:off x="151920" y="6248160"/>
            <a:ext cx="1901880" cy="45396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fld id="{8B9CFD8B-D524-4F85-9064-933A24E0F09C}" type="slidenum">
              <a:rPr lang="fr-FR" sz="1400" b="0" strike="noStrike" spc="-1">
                <a:solidFill>
                  <a:srgbClr val="009999"/>
                </a:solidFill>
                <a:uFill>
                  <a:solidFill>
                    <a:srgbClr val="FFFFFF"/>
                  </a:solidFill>
                </a:uFill>
                <a:latin typeface="Arial"/>
                <a:ea typeface="Segoe UI"/>
              </a:r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CustomShape 11"/>
          <p:cNvSpPr/>
          <p:nvPr/>
        </p:nvSpPr>
        <p:spPr>
          <a:xfrm>
            <a:off x="457200" y="1604880"/>
            <a:ext cx="8229600" cy="397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Open data</a:t>
            </a:r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et réutilisation dans les services d’archives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3600" b="1" strike="noStrike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r>
              <a:rPr lang="fr-FR" sz="36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bilan français  </a:t>
            </a:r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r>
              <a:rPr lang="fr-FR" sz="21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Colloque « </a:t>
            </a:r>
            <a:r>
              <a:rPr lang="fr-FR" sz="2100" b="1" strike="noStrike" spc="-1" dirty="0" err="1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Into</a:t>
            </a:r>
            <a:r>
              <a:rPr lang="fr-FR" sz="21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Contents of Collections »</a:t>
            </a:r>
            <a:endParaRPr lang="fr-FR" sz="21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r>
              <a:rPr lang="fr-FR" sz="21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Bruxelles, 13 décembre 2019</a:t>
            </a:r>
          </a:p>
          <a:p>
            <a:pPr marL="341280" indent="-339840"/>
            <a:endParaRPr lang="fr-FR" sz="2200" b="1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200" b="1" strike="noStrike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r>
              <a:rPr lang="fr-FR" sz="1600" b="1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Jean-Charles </a:t>
            </a:r>
            <a:r>
              <a:rPr lang="fr-FR" sz="1600" b="1" spc="-1" dirty="0" err="1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Bédague</a:t>
            </a:r>
            <a:endParaRPr lang="fr-FR" sz="1600" b="1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r>
              <a:rPr lang="fr-FR" sz="1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Service interministériel des Archives de France</a:t>
            </a:r>
          </a:p>
          <a:p>
            <a:pPr marL="341280" indent="-339840"/>
            <a:r>
              <a:rPr lang="fr-FR" sz="1400" b="1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Commission d’accès aux documents administratifs</a:t>
            </a:r>
            <a:endParaRPr lang="fr-FR" sz="1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Une définition très large</a:t>
            </a:r>
            <a:r>
              <a:rPr lang="fr-FR" sz="4800" b="1" strike="noStrike" spc="-1" dirty="0" smtClean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2819160" y="1981080"/>
            <a:ext cx="6095880" cy="4256232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endParaRPr lang="fr-FR" sz="2000" b="1" strike="noStrike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France, la 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réutilisation porte sur 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 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informations publiques » contenues 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dans 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des 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« documents » 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ainsi définis :</a:t>
            </a:r>
          </a:p>
          <a:p>
            <a:pPr>
              <a:buClr>
                <a:srgbClr val="FF9966"/>
              </a:buClr>
              <a:buSzPct val="50000"/>
            </a:pPr>
            <a:endParaRPr lang="fr-FR" sz="1600" b="1" strike="noStrike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buClr>
                <a:srgbClr val="FF9966"/>
              </a:buClr>
              <a:buSzPct val="50000"/>
            </a:pPr>
            <a:r>
              <a:rPr lang="fr-FR" sz="1600" i="1" spc="-1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« 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Quels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que soient leur date, leur lieu de conservation, leur forme et leur support, les documents produits ou reçus, dans le cadre de leur mission de service public, par 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l’État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les collectivités territoriales ainsi que par les autres personnes de droit public ou les personnes de droit privé chargées d'une telle 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mission ».</a:t>
            </a:r>
            <a:endParaRPr lang="fr-FR" sz="1600" i="1" strike="noStrike" spc="-1" dirty="0">
              <a:solidFill>
                <a:schemeClr val="accent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endParaRPr lang="fr-FR" sz="2400" b="1" strike="noStrike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Une définition très large, qui rejoint la définition française des a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rchives publiques</a:t>
            </a:r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Quelles conséquences pour les services publics d’archives ?</a:t>
            </a:r>
            <a:r>
              <a:rPr lang="fr-FR" sz="4800" b="1" strike="noStrike" spc="-1" dirty="0" smtClean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u="sng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réutilisation est « de droit »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n’a pas à être justifiée : le service, l’établissement ne peut s’y opposer, sauf motif d’intérêt général</a:t>
            </a:r>
          </a:p>
          <a:p>
            <a:pPr>
              <a:buClr>
                <a:srgbClr val="FF9966"/>
              </a:buClr>
              <a:buSzPct val="50000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4607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Quelles conséquences pour les services publics d’archives ?</a:t>
            </a:r>
            <a:r>
              <a:rPr lang="fr-FR" sz="4800" b="1" strike="noStrike" spc="-1" dirty="0" smtClean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</a:t>
            </a:r>
            <a:r>
              <a:rPr lang="fr-FR" sz="2400" b="1" strike="noStrike" spc="-1" dirty="0" err="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réutilisateur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doit respecter certaines règles (citation de la source, non-altération, conditions de réutilisation des données à caractère personnel) </a:t>
            </a: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1809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Quelles conséquences pour les services publics d’archives ?</a:t>
            </a:r>
            <a:r>
              <a:rPr lang="fr-FR" sz="4800" b="1" strike="noStrike" spc="-1" dirty="0" smtClean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u="sng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réutilisation est par principe gratuite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; elle ne peut donner lieu au paiement de redevances que dans certains cas (fichiers-images issus des programmes de numérisation, métadonnées associées), et dans des conditions très encadrées</a:t>
            </a: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08428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Quelles conséquences pour les services publics d’archives ?</a:t>
            </a:r>
            <a:r>
              <a:rPr lang="fr-FR" sz="4800" b="1" strike="noStrike" spc="-1" dirty="0" smtClean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réutilisation peut donner lieu à </a:t>
            </a:r>
            <a:r>
              <a:rPr lang="fr-FR" sz="2400" b="1" u="sng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cession d’un droit d’exclusivité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 contrepartie de la prise en charge de la numérisation du patrimoine 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culturel</a:t>
            </a:r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60662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Quelles conséquences pour les services publics d’archives ?</a:t>
            </a:r>
            <a:r>
              <a:rPr lang="fr-FR" sz="4800" b="1" strike="noStrike" spc="-1" dirty="0" smtClean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4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réutilisation peut être formalisée par une « licence », celle-ci étant obligatoire si la réutilisation donne lieu au paiement d’une redevance </a:t>
            </a: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95209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Quelles conséquences pour les services publics d’archives ?</a:t>
            </a:r>
            <a:r>
              <a:rPr lang="fr-FR" sz="4800" b="1" strike="noStrike" spc="-1" dirty="0" smtClean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cas d’adoption d’une licence gratuite, l’administration doit la choisir dans une liste fixée par décret. 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 stade, seule la Licence ouverte et la licence </a:t>
            </a:r>
            <a:r>
              <a:rPr lang="fr-FR" sz="2400" b="1" strike="noStrike" spc="-1" dirty="0" err="1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ODbL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sont réglementaires.  </a:t>
            </a: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5932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2819520" y="511560"/>
            <a:ext cx="6092640" cy="13352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2819520" y="1981080"/>
            <a:ext cx="6092640" cy="41119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Image 171"/>
          <p:cNvPicPr/>
          <p:nvPr/>
        </p:nvPicPr>
        <p:blipFill>
          <a:blip r:embed="rId2"/>
          <a:stretch/>
        </p:blipFill>
        <p:spPr>
          <a:xfrm>
            <a:off x="-2121120" y="-432000"/>
            <a:ext cx="13569120" cy="76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2590560" y="1268760"/>
            <a:ext cx="6095880" cy="18920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Et concrètement ?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8608602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Un traumatisme…</a:t>
            </a:r>
            <a:r>
              <a:rPr lang="fr-FR" sz="4800" b="1" strike="noStrike" spc="-1" dirty="0" smtClean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 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3"/>
          <a:srcRect l="24384" t="21039" r="25297" b="38796"/>
          <a:stretch/>
        </p:blipFill>
        <p:spPr>
          <a:xfrm>
            <a:off x="3131840" y="2564904"/>
            <a:ext cx="5472608" cy="29523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15945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2819520" y="511560"/>
            <a:ext cx="6092640" cy="13352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2819520" y="1981080"/>
            <a:ext cx="6092640" cy="41119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4445000" cy="1714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57664"/>
            <a:ext cx="3898070" cy="1800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4040170"/>
            <a:ext cx="3347595" cy="2618177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742950"/>
            <a:ext cx="89725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1600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6634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Conséquence : une mise en œuvre complexe dans les services publics d’archives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Gratuité ou tarification ?</a:t>
            </a: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 tarif adopter ?</a:t>
            </a: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Poursuivre ou non les </a:t>
            </a:r>
            <a:r>
              <a:rPr lang="fr-FR" sz="2400" b="1" strike="noStrike" spc="-1" dirty="0" err="1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réutilisateurs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en fraude ?</a:t>
            </a: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vieux réflexes qui persistent parfois…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29584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Gratuité ou tarification ?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19" y="1988840"/>
            <a:ext cx="4463777" cy="4429440"/>
          </a:xfrm>
          <a:prstGeom prst="rect">
            <a:avLst/>
          </a:prstGeom>
        </p:spPr>
      </p:pic>
      <p:sp>
        <p:nvSpPr>
          <p:cNvPr id="4" name="TextShape 2"/>
          <p:cNvSpPr txBox="1"/>
          <p:nvPr/>
        </p:nvSpPr>
        <p:spPr>
          <a:xfrm>
            <a:off x="6084168" y="2996952"/>
            <a:ext cx="2830872" cy="266688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>
              <a:buClr>
                <a:srgbClr val="FF9966"/>
              </a:buClr>
              <a:buSzPct val="50000"/>
            </a:pPr>
            <a:r>
              <a:rPr lang="fr-FR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Départements ayant fait le choix d’une licence à titre gratuit.</a:t>
            </a:r>
          </a:p>
          <a:p>
            <a:pPr>
              <a:buClr>
                <a:srgbClr val="FF9966"/>
              </a:buClr>
              <a:buSzPct val="50000"/>
            </a:pPr>
            <a:endParaRPr lang="fr-FR" b="1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FF9966"/>
              </a:buClr>
              <a:buSzPct val="50000"/>
            </a:pPr>
            <a:r>
              <a:rPr lang="fr-FR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Départements ayant fait le choix </a:t>
            </a:r>
            <a:r>
              <a:rPr lang="fr-FR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d’une licence à titre onéreux</a:t>
            </a:r>
          </a:p>
          <a:p>
            <a:pPr>
              <a:buClr>
                <a:srgbClr val="FF9966"/>
              </a:buClr>
              <a:buSzPct val="50000"/>
            </a:pPr>
            <a:endParaRPr lang="fr-FR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FF9966"/>
              </a:buClr>
              <a:buSzPct val="50000"/>
            </a:pPr>
            <a:r>
              <a:rPr lang="fr-FR" b="1" strike="noStrike" spc="-1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Départements n’ayant pas (enc</a:t>
            </a:r>
            <a:r>
              <a:rPr lang="fr-FR" b="1" spc="-1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ore) délibéré</a:t>
            </a:r>
            <a:endParaRPr lang="fr-FR" b="1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06888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Quel tarif adopter ?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464" t="8315" r="19449" b="4378"/>
          <a:stretch/>
        </p:blipFill>
        <p:spPr>
          <a:xfrm>
            <a:off x="2267744" y="2060848"/>
            <a:ext cx="640871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8290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Poursuivre ou non les </a:t>
            </a:r>
            <a:r>
              <a:rPr lang="fr-FR" sz="4400" b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réutilisateurs</a:t>
            </a:r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en fraude ?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48" y="3429000"/>
            <a:ext cx="5577851" cy="9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83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De vieux réflexes qui perdurent…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7132" t="30108" r="8976" b="32082"/>
          <a:stretch/>
        </p:blipFill>
        <p:spPr>
          <a:xfrm>
            <a:off x="1619672" y="2492896"/>
            <a:ext cx="7398155" cy="27363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52120" y="2996952"/>
            <a:ext cx="288032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236296" y="4725144"/>
            <a:ext cx="288032" cy="7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316416" y="4797152"/>
            <a:ext cx="360040" cy="1440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0386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Sur le front </a:t>
            </a:r>
            <a:r>
              <a:rPr lang="fr-FR" sz="44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de l’</a:t>
            </a:r>
            <a:r>
              <a:rPr lang="fr-FR" sz="4400" b="1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open </a:t>
            </a:r>
          </a:p>
          <a:p>
            <a:r>
              <a:rPr lang="fr-FR" sz="4400" b="1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data </a:t>
            </a:r>
            <a:r>
              <a:rPr lang="fr-FR" sz="44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: u</a:t>
            </a:r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ne mise en œuvre encore timide et limitée à certains types de données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8" name="TextShape 2"/>
          <p:cNvSpPr txBox="1"/>
          <p:nvPr/>
        </p:nvSpPr>
        <p:spPr>
          <a:xfrm>
            <a:off x="2819160" y="2852936"/>
            <a:ext cx="6095880" cy="3242944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Données statistiques</a:t>
            </a:r>
            <a:endParaRPr lang="fr-FR" sz="2400" b="1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Instruments de recherche</a:t>
            </a:r>
            <a:endParaRPr lang="fr-FR" sz="2400" b="1" strike="noStrike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6678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599" t="8611" r="2526" b="4320"/>
          <a:stretch/>
        </p:blipFill>
        <p:spPr>
          <a:xfrm>
            <a:off x="-18467" y="850404"/>
            <a:ext cx="9180935" cy="515719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9129" r="874" b="4155"/>
          <a:stretch/>
        </p:blipFill>
        <p:spPr>
          <a:xfrm>
            <a:off x="15035" y="937422"/>
            <a:ext cx="9113930" cy="49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5104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2590560" y="1268760"/>
            <a:ext cx="6095880" cy="18920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Les champs respectifs de </a:t>
            </a:r>
            <a:r>
              <a:rPr lang="fr-FR" sz="4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l’</a:t>
            </a:r>
            <a:r>
              <a:rPr lang="fr-FR" sz="48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open </a:t>
            </a:r>
            <a:r>
              <a:rPr lang="fr-FR" sz="4800" b="1" i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d</a:t>
            </a:r>
            <a:r>
              <a:rPr lang="fr-FR" sz="48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ata </a:t>
            </a:r>
            <a:r>
              <a:rPr lang="fr-FR" sz="4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et de la réutilisation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-283" t="8873" r="2045" b="4932"/>
          <a:stretch/>
        </p:blipFill>
        <p:spPr>
          <a:xfrm>
            <a:off x="1163" y="922412"/>
            <a:ext cx="914167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37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2819520" y="511560"/>
            <a:ext cx="6092640" cy="13352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2819520" y="1981080"/>
            <a:ext cx="6092640" cy="411192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Image 182"/>
          <p:cNvPicPr/>
          <p:nvPr/>
        </p:nvPicPr>
        <p:blipFill rotWithShape="1">
          <a:blip r:embed="rId2"/>
          <a:srcRect l="1043" t="10713" r="2486" b="6016"/>
          <a:stretch/>
        </p:blipFill>
        <p:spPr>
          <a:xfrm>
            <a:off x="17748" y="1102432"/>
            <a:ext cx="9108504" cy="46531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			</a:t>
            </a:r>
            <a:endParaRPr lang="fr-FR" sz="4800" b="1" strike="noStrike" spc="-1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Image 136"/>
          <p:cNvPicPr/>
          <p:nvPr/>
        </p:nvPicPr>
        <p:blipFill>
          <a:blip r:embed="rId3"/>
          <a:stretch/>
        </p:blipFill>
        <p:spPr>
          <a:xfrm>
            <a:off x="1676520" y="380880"/>
            <a:ext cx="6095880" cy="609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Qu’est-ce que la réutilisation ?</a:t>
            </a:r>
            <a:endParaRPr lang="fr-FR" sz="4800" b="1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réutilisation est « </a:t>
            </a:r>
            <a:r>
              <a:rPr lang="fr-FR" sz="2400" b="1" u="sng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une utilisation à d’autres fins que celles de la mission de service public pour les besoins de laquelle les documents ont été produits ou reçus </a:t>
            </a: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» </a:t>
            </a: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faire simple : utilisation par un tiers à des fins commerciales ou non commerciales</a:t>
            </a: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45348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2"/>
          <p:cNvSpPr txBox="1"/>
          <p:nvPr/>
        </p:nvSpPr>
        <p:spPr>
          <a:xfrm>
            <a:off x="2819160" y="2492896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C’est la réutilisation...</a:t>
            </a: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libre (</a:t>
            </a:r>
            <a:r>
              <a:rPr lang="fr-FR" sz="2200" b="0" u="sng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sans contrôle de l’usage </a:t>
            </a:r>
            <a:r>
              <a:rPr lang="fr-FR" sz="2200" b="0" i="1" u="sng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priori</a:t>
            </a:r>
            <a:r>
              <a:rPr lang="fr-FR" sz="2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gratuite </a:t>
            </a:r>
            <a:endParaRPr lang="fr-FR" sz="2200" b="0" strike="noStrike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buClr>
                <a:srgbClr val="336699"/>
              </a:buClr>
              <a:buSzPct val="75000"/>
            </a:pPr>
            <a:endParaRPr lang="fr-FR" sz="2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 de données</a:t>
            </a: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accessibles</a:t>
            </a: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dans des formats « ouverts et lisibles par des machines » </a:t>
            </a: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Qu’est-ce que </a:t>
            </a:r>
            <a:endParaRPr lang="fr-FR" sz="4400" b="1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  <a:p>
            <a:r>
              <a:rPr lang="fr-FR" sz="44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l’</a:t>
            </a:r>
            <a:r>
              <a:rPr lang="fr-FR" sz="4400" b="1" i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open data </a:t>
            </a:r>
            <a:r>
              <a:rPr lang="fr-FR" sz="44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?</a:t>
            </a:r>
            <a:endParaRPr lang="fr-FR" sz="4800" b="1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Toutes les données publiques ne sont pas réutilisables</a:t>
            </a:r>
            <a:r>
              <a:rPr lang="fr-FR" sz="4800" b="1" strike="noStrike" spc="-1" dirty="0">
                <a:solidFill>
                  <a:srgbClr val="336699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</a:p>
        </p:txBody>
      </p:sp>
      <p:sp>
        <p:nvSpPr>
          <p:cNvPr id="139" name="TextShape 2"/>
          <p:cNvSpPr txBox="1"/>
          <p:nvPr/>
        </p:nvSpPr>
        <p:spPr>
          <a:xfrm>
            <a:off x="2816872" y="2420888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 sont pas réutilisables :</a:t>
            </a: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données qui ne sont pas légalement communicables</a:t>
            </a: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b="0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celles qui sont grevées de droits de propriété </a:t>
            </a:r>
            <a:r>
              <a:rPr lang="fr-FR" sz="2200" b="0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intellectuelle</a:t>
            </a:r>
          </a:p>
          <a:p>
            <a:pPr lvl="1">
              <a:buClr>
                <a:srgbClr val="336699"/>
              </a:buClr>
              <a:buSzPct val="75000"/>
            </a:pPr>
            <a:endParaRPr lang="fr-FR" sz="2200" b="0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Sont réutilisables sous conditions : les documents qui comportent des données à caractère personnel  </a:t>
            </a: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819160" y="838080"/>
            <a:ext cx="6095880" cy="13320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Et </a:t>
            </a:r>
            <a:r>
              <a:rPr lang="fr-FR" sz="4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que peut-on mettre en </a:t>
            </a:r>
            <a:r>
              <a:rPr lang="fr-FR" sz="44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open data</a:t>
            </a:r>
            <a:r>
              <a:rPr lang="fr-FR" sz="44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 ?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2819160" y="1981080"/>
            <a:ext cx="6095880" cy="411480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/>
          <a:lstStyle/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r>
              <a:rPr lang="fr-FR" sz="2400" b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Peut être placé en </a:t>
            </a:r>
            <a:r>
              <a:rPr lang="fr-FR" sz="2400" b="1" i="1" strike="noStrike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open </a:t>
            </a:r>
            <a:r>
              <a:rPr lang="fr-FR" sz="2400" b="1" i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  <a:r>
              <a:rPr lang="fr-FR" sz="2400" b="1" strike="noStrike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</a:rPr>
              <a:t>ce </a:t>
            </a:r>
            <a:r>
              <a:rPr lang="fr-FR" sz="22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</a:rPr>
              <a:t>qui est librement </a:t>
            </a:r>
            <a:r>
              <a:rPr lang="fr-FR" sz="2200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</a:rPr>
              <a:t>communicable</a:t>
            </a:r>
            <a:endParaRPr lang="fr-FR" sz="2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</a:endParaRP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</a:rPr>
              <a:t>ne comporte pas de données à caractère personnel </a:t>
            </a:r>
            <a:endParaRPr lang="fr-FR" sz="2200" spc="-1" dirty="0" smtClean="0">
              <a:solidFill>
                <a:srgbClr val="003300"/>
              </a:solidFill>
              <a:uFill>
                <a:solidFill>
                  <a:srgbClr val="FFFFFF"/>
                </a:solidFill>
              </a:uFill>
            </a:endParaRPr>
          </a:p>
          <a:p>
            <a:pPr marL="739440" lvl="1" indent="-282240">
              <a:buClr>
                <a:srgbClr val="336699"/>
              </a:buClr>
              <a:buSzPct val="75000"/>
              <a:buFont typeface="Monotype Sorts" charset="2"/>
              <a:buChar char=""/>
            </a:pPr>
            <a:r>
              <a:rPr lang="fr-FR" sz="2200" spc="-1" dirty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</a:rPr>
              <a:t>et n’est pas grevé de droits de propriété </a:t>
            </a:r>
            <a:r>
              <a:rPr lang="fr-FR" sz="2200" spc="-1" dirty="0" smtClean="0">
                <a:solidFill>
                  <a:srgbClr val="003300"/>
                </a:solidFill>
                <a:uFill>
                  <a:solidFill>
                    <a:srgbClr val="FFFFFF"/>
                  </a:solidFill>
                </a:uFill>
              </a:rPr>
              <a:t>intellectuelle</a:t>
            </a:r>
          </a:p>
          <a:p>
            <a:pPr lvl="1">
              <a:buClr>
                <a:srgbClr val="336699"/>
              </a:buClr>
              <a:buSzPct val="75000"/>
            </a:pPr>
            <a:endParaRPr lang="fr-FR" sz="2200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</a:endParaRPr>
          </a:p>
          <a:p>
            <a:pPr marL="339480" indent="-339480">
              <a:buClr>
                <a:srgbClr val="FF9966"/>
              </a:buClr>
              <a:buSzPct val="50000"/>
              <a:buFont typeface="Monotype Sorts" charset="2"/>
              <a:buChar char=""/>
            </a:pPr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/>
            <a:endParaRPr lang="fr-FR" sz="2400" b="1" strike="noStrike" spc="-1" dirty="0">
              <a:solidFill>
                <a:srgbClr val="0033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2590560" y="1268760"/>
            <a:ext cx="6095880" cy="1892040"/>
          </a:xfrm>
          <a:prstGeom prst="rect">
            <a:avLst/>
          </a:prstGeom>
          <a:noFill/>
          <a:ln>
            <a:noFill/>
          </a:ln>
        </p:spPr>
        <p:txBody>
          <a:bodyPr lIns="92160" tIns="46080" rIns="92160" bIns="46080" anchor="ctr"/>
          <a:lstStyle/>
          <a:p>
            <a:r>
              <a:rPr lang="fr-FR" sz="4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Et les archives dans tout cela ?</a:t>
            </a:r>
            <a:endParaRPr lang="fr-FR" sz="4800" b="1" strike="noStrike" spc="-1" dirty="0">
              <a:solidFill>
                <a:srgbClr val="336699"/>
              </a:solidFill>
              <a:uFill>
                <a:solidFill>
                  <a:srgbClr val="FFFFFF"/>
                </a:solidFill>
              </a:u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1521060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421</Words>
  <Application>Microsoft Office PowerPoint</Application>
  <PresentationFormat>Affichage à l'écran (4:3)</PresentationFormat>
  <Paragraphs>112</Paragraphs>
  <Slides>31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DejaVu Sans</vt:lpstr>
      <vt:lpstr>Monotype Sorts</vt:lpstr>
      <vt:lpstr>Segoe UI</vt:lpstr>
      <vt:lpstr>Times New Roman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Réutilisation et Open Data</dc:title>
  <dc:creator>Intervenant Inp</dc:creator>
  <cp:lastModifiedBy>BEDAGUE Jean-Charles</cp:lastModifiedBy>
  <cp:revision>18</cp:revision>
  <cp:lastPrinted>2019-12-10T16:34:20Z</cp:lastPrinted>
  <dcterms:created xsi:type="dcterms:W3CDTF">2018-09-18T19:40:32Z</dcterms:created>
  <dcterms:modified xsi:type="dcterms:W3CDTF">2019-12-10T17:14:26Z</dcterms:modified>
  <dc:language>fr-FR</dc:language>
</cp:coreProperties>
</file>