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402" r:id="rId2"/>
    <p:sldId id="378" r:id="rId3"/>
    <p:sldId id="364" r:id="rId4"/>
    <p:sldId id="330" r:id="rId5"/>
    <p:sldId id="335" r:id="rId6"/>
    <p:sldId id="362" r:id="rId7"/>
    <p:sldId id="341" r:id="rId8"/>
    <p:sldId id="379" r:id="rId9"/>
    <p:sldId id="339" r:id="rId10"/>
    <p:sldId id="367" r:id="rId11"/>
    <p:sldId id="382" r:id="rId12"/>
    <p:sldId id="384" r:id="rId13"/>
    <p:sldId id="381" r:id="rId14"/>
    <p:sldId id="383" r:id="rId15"/>
    <p:sldId id="380" r:id="rId16"/>
    <p:sldId id="368" r:id="rId17"/>
    <p:sldId id="370" r:id="rId18"/>
    <p:sldId id="371" r:id="rId19"/>
    <p:sldId id="385" r:id="rId20"/>
    <p:sldId id="389" r:id="rId21"/>
    <p:sldId id="376" r:id="rId22"/>
    <p:sldId id="369" r:id="rId23"/>
    <p:sldId id="387" r:id="rId24"/>
    <p:sldId id="363" r:id="rId25"/>
    <p:sldId id="393" r:id="rId26"/>
    <p:sldId id="401" r:id="rId27"/>
    <p:sldId id="375" r:id="rId28"/>
    <p:sldId id="360" r:id="rId29"/>
  </p:sldIdLst>
  <p:sldSz cx="16303625" cy="13003213"/>
  <p:notesSz cx="6805613" cy="9944100"/>
  <p:defaultTextStyle>
    <a:defPPr>
      <a:defRPr lang="nl-NL"/>
    </a:defPPr>
    <a:lvl1pPr algn="l" defTabSz="836613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836613" indent="-379413" algn="l" defTabSz="836613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1673225" indent="-758825" algn="l" defTabSz="836613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2511425" indent="-1139825" algn="l" defTabSz="836613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3348038" indent="-1519238" algn="l" defTabSz="836613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33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33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33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33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95">
          <p15:clr>
            <a:srgbClr val="A4A3A4"/>
          </p15:clr>
        </p15:guide>
        <p15:guide id="2" pos="51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1C23"/>
    <a:srgbClr val="FEE37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0" autoAdjust="0"/>
    <p:restoredTop sz="77714" autoAdjust="0"/>
  </p:normalViewPr>
  <p:slideViewPr>
    <p:cSldViewPr snapToObjects="1">
      <p:cViewPr varScale="1">
        <p:scale>
          <a:sx n="27" d="100"/>
          <a:sy n="27" d="100"/>
        </p:scale>
        <p:origin x="1812" y="76"/>
      </p:cViewPr>
      <p:guideLst>
        <p:guide orient="horz" pos="4095"/>
        <p:guide pos="51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75AD7C-A0B3-4C7F-BE6E-39417C742CB2}" type="datetime1">
              <a:rPr lang="nl-NL" altLang="nl-NL"/>
              <a:pPr/>
              <a:t>2-1-2020</a:t>
            </a:fld>
            <a:endParaRPr lang="nl-NL" alt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341E895-8FEF-4AD7-B2C5-F23BCCBB94A3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91898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8FD9463-F1C6-41BF-B5F9-71F6AC596EEE}" type="datetime1">
              <a:rPr lang="nl-NL" altLang="nl-NL"/>
              <a:pPr/>
              <a:t>2-1-2020</a:t>
            </a:fld>
            <a:endParaRPr lang="nl-NL" alt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065213" y="746125"/>
            <a:ext cx="4675187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 noProof="0"/>
              <a:t>Klik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D83A7D-F7A5-47A4-9F78-5BBC810BA54D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825667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41980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10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76228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11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86275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12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28314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13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05877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14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78185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15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48677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16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98506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17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21201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18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75223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19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25133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893607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20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035617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21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63941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22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63941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23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34452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24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222607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25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38236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26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481363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27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685151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28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34961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1515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655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50373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6262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76692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60256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83A7D-F7A5-47A4-9F78-5BBC810BA54D}" type="slidenum">
              <a:rPr lang="nl-NL" altLang="nl-NL" smtClean="0"/>
              <a:pPr/>
              <a:t>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87703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265612" y="7368488"/>
            <a:ext cx="10896600" cy="3323043"/>
          </a:xfrm>
        </p:spPr>
        <p:txBody>
          <a:bodyPr lIns="0" tIns="0" rIns="0" bIns="0"/>
          <a:lstStyle>
            <a:lvl1pPr marL="0" indent="0" algn="r">
              <a:buNone/>
              <a:defRPr sz="4800" b="1" i="0">
                <a:solidFill>
                  <a:srgbClr val="FFFFFF"/>
                </a:solidFill>
                <a:latin typeface="Verdana"/>
                <a:cs typeface="Verdana"/>
              </a:defRPr>
            </a:lvl1pPr>
            <a:lvl2pPr marL="83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74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11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49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86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23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61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9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793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1820128" y="520732"/>
            <a:ext cx="3668316" cy="11094871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15181" y="520732"/>
            <a:ext cx="10733220" cy="11094871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14388" y="520700"/>
            <a:ext cx="3805237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1B12F4F-4FBA-4230-9E13-0837BE3773BD}" type="datetime1">
              <a:rPr lang="en-US" altLang="nl-NL"/>
              <a:pPr/>
              <a:t>1/2/2020</a:t>
            </a:fld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619625" y="520700"/>
            <a:ext cx="5162550" cy="692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782175" y="520700"/>
            <a:ext cx="1192213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83440C7-44BE-45D0-AB30-96634CCC87C1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45194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800" b="1">
                <a:latin typeface="Verdana"/>
                <a:cs typeface="Verdana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14388" y="3033713"/>
            <a:ext cx="14674850" cy="7582693"/>
          </a:xfrm>
        </p:spPr>
        <p:txBody>
          <a:bodyPr/>
          <a:lstStyle>
            <a:lvl1pPr>
              <a:defRPr sz="3600">
                <a:latin typeface="Verdana"/>
                <a:cs typeface="Verdana"/>
              </a:defRPr>
            </a:lvl1pPr>
            <a:lvl2pPr>
              <a:defRPr sz="3600">
                <a:latin typeface="Verdana"/>
                <a:cs typeface="Verdana"/>
              </a:defRPr>
            </a:lvl2pPr>
            <a:lvl3pPr>
              <a:defRPr sz="3600">
                <a:latin typeface="Verdana"/>
                <a:cs typeface="Verdana"/>
              </a:defRPr>
            </a:lvl3pPr>
            <a:lvl4pPr>
              <a:defRPr sz="3600">
                <a:latin typeface="Verdana"/>
                <a:cs typeface="Verdana"/>
              </a:defRPr>
            </a:lvl4pPr>
            <a:lvl5pPr>
              <a:defRPr sz="3600">
                <a:latin typeface="Verdana"/>
                <a:cs typeface="Verdana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299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800" b="1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15181" y="3034084"/>
            <a:ext cx="7200768" cy="8039522"/>
          </a:xfr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287676" y="3034084"/>
            <a:ext cx="7200768" cy="8039522"/>
          </a:xfr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9685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15181" y="2910674"/>
            <a:ext cx="7203599" cy="1213030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37316" indent="0">
              <a:buNone/>
              <a:defRPr sz="3700" b="1"/>
            </a:lvl2pPr>
            <a:lvl3pPr marL="1674632" indent="0">
              <a:buNone/>
              <a:defRPr sz="3300" b="1"/>
            </a:lvl3pPr>
            <a:lvl4pPr marL="2511948" indent="0">
              <a:buNone/>
              <a:defRPr sz="2900" b="1"/>
            </a:lvl4pPr>
            <a:lvl5pPr marL="3349264" indent="0">
              <a:buNone/>
              <a:defRPr sz="2900" b="1"/>
            </a:lvl5pPr>
            <a:lvl6pPr marL="4186580" indent="0">
              <a:buNone/>
              <a:defRPr sz="2900" b="1"/>
            </a:lvl6pPr>
            <a:lvl7pPr marL="5023896" indent="0">
              <a:buNone/>
              <a:defRPr sz="2900" b="1"/>
            </a:lvl7pPr>
            <a:lvl8pPr marL="5861213" indent="0">
              <a:buNone/>
              <a:defRPr sz="2900" b="1"/>
            </a:lvl8pPr>
            <a:lvl9pPr marL="6698529" indent="0">
              <a:buNone/>
              <a:defRPr sz="29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15181" y="4123704"/>
            <a:ext cx="7203599" cy="7026102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3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8282016" y="2910674"/>
            <a:ext cx="7206429" cy="1213030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37316" indent="0">
              <a:buNone/>
              <a:defRPr sz="3700" b="1"/>
            </a:lvl2pPr>
            <a:lvl3pPr marL="1674632" indent="0">
              <a:buNone/>
              <a:defRPr sz="3300" b="1"/>
            </a:lvl3pPr>
            <a:lvl4pPr marL="2511948" indent="0">
              <a:buNone/>
              <a:defRPr sz="2900" b="1"/>
            </a:lvl4pPr>
            <a:lvl5pPr marL="3349264" indent="0">
              <a:buNone/>
              <a:defRPr sz="2900" b="1"/>
            </a:lvl5pPr>
            <a:lvl6pPr marL="4186580" indent="0">
              <a:buNone/>
              <a:defRPr sz="2900" b="1"/>
            </a:lvl6pPr>
            <a:lvl7pPr marL="5023896" indent="0">
              <a:buNone/>
              <a:defRPr sz="2900" b="1"/>
            </a:lvl7pPr>
            <a:lvl8pPr marL="5861213" indent="0">
              <a:buNone/>
              <a:defRPr sz="2900" b="1"/>
            </a:lvl8pPr>
            <a:lvl9pPr marL="6698529" indent="0">
              <a:buNone/>
              <a:defRPr sz="29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8282016" y="4123704"/>
            <a:ext cx="7206429" cy="7026102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3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803747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14388" y="520700"/>
            <a:ext cx="3805237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79FEA3A-1BF6-4520-B388-85F9F4EFCA76}" type="datetime1">
              <a:rPr lang="en-US" altLang="nl-NL"/>
              <a:pPr/>
              <a:t>1/2/2020</a:t>
            </a:fld>
            <a:endParaRPr lang="nl-NL" alt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619625" y="520700"/>
            <a:ext cx="5162550" cy="692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782175" y="520700"/>
            <a:ext cx="1192213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1F95138-13F2-4BB8-923F-0F65DA43C797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14775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14388" y="11612563"/>
            <a:ext cx="3805237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19545862-E825-4D4D-9317-E0DA0267AA78}" type="datetime1">
              <a:rPr lang="en-US" altLang="nl-NL"/>
              <a:pPr/>
              <a:t>1/2/2020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17621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182" y="517721"/>
            <a:ext cx="5363780" cy="2203322"/>
          </a:xfrm>
        </p:spPr>
        <p:txBody>
          <a:bodyPr anchor="b"/>
          <a:lstStyle>
            <a:lvl1pPr algn="l">
              <a:defRPr sz="37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74265" y="517721"/>
            <a:ext cx="9114179" cy="11097882"/>
          </a:xfrm>
        </p:spPr>
        <p:txBody>
          <a:bodyPr/>
          <a:lstStyle>
            <a:lvl1pPr>
              <a:defRPr sz="5900"/>
            </a:lvl1pPr>
            <a:lvl2pPr>
              <a:defRPr sz="5100"/>
            </a:lvl2pPr>
            <a:lvl3pPr>
              <a:defRPr sz="44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15182" y="2721044"/>
            <a:ext cx="5363780" cy="8894560"/>
          </a:xfrm>
        </p:spPr>
        <p:txBody>
          <a:bodyPr/>
          <a:lstStyle>
            <a:lvl1pPr marL="0" indent="0">
              <a:buNone/>
              <a:defRPr sz="2600"/>
            </a:lvl1pPr>
            <a:lvl2pPr marL="837316" indent="0">
              <a:buNone/>
              <a:defRPr sz="2200"/>
            </a:lvl2pPr>
            <a:lvl3pPr marL="1674632" indent="0">
              <a:buNone/>
              <a:defRPr sz="1800"/>
            </a:lvl3pPr>
            <a:lvl4pPr marL="2511948" indent="0">
              <a:buNone/>
              <a:defRPr sz="1600"/>
            </a:lvl4pPr>
            <a:lvl5pPr marL="3349264" indent="0">
              <a:buNone/>
              <a:defRPr sz="1600"/>
            </a:lvl5pPr>
            <a:lvl6pPr marL="4186580" indent="0">
              <a:buNone/>
              <a:defRPr sz="1600"/>
            </a:lvl6pPr>
            <a:lvl7pPr marL="5023896" indent="0">
              <a:buNone/>
              <a:defRPr sz="1600"/>
            </a:lvl7pPr>
            <a:lvl8pPr marL="5861213" indent="0">
              <a:buNone/>
              <a:defRPr sz="1600"/>
            </a:lvl8pPr>
            <a:lvl9pPr marL="6698529" indent="0">
              <a:buNone/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14388" y="520700"/>
            <a:ext cx="3805237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A988860-6EAC-449A-8EB6-1D528AD77B66}" type="datetime1">
              <a:rPr lang="en-US" altLang="nl-NL"/>
              <a:pPr/>
              <a:t>1/2/2020</a:t>
            </a:fld>
            <a:endParaRPr lang="nl-NL" alt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619625" y="520700"/>
            <a:ext cx="5162550" cy="692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782175" y="520700"/>
            <a:ext cx="1192213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63FEC9F-C935-4893-8D79-8FDFE1CDDBFB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88079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95625" y="9102249"/>
            <a:ext cx="9782175" cy="1074572"/>
          </a:xfrm>
        </p:spPr>
        <p:txBody>
          <a:bodyPr anchor="b"/>
          <a:lstStyle>
            <a:lvl1pPr algn="l">
              <a:defRPr sz="37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195625" y="1161861"/>
            <a:ext cx="9782175" cy="7801928"/>
          </a:xfrm>
        </p:spPr>
        <p:txBody>
          <a:bodyPr rtlCol="0">
            <a:normAutofit/>
          </a:bodyPr>
          <a:lstStyle>
            <a:lvl1pPr marL="0" indent="0">
              <a:buNone/>
              <a:defRPr sz="5900"/>
            </a:lvl1pPr>
            <a:lvl2pPr marL="837316" indent="0">
              <a:buNone/>
              <a:defRPr sz="5100"/>
            </a:lvl2pPr>
            <a:lvl3pPr marL="1674632" indent="0">
              <a:buNone/>
              <a:defRPr sz="4400"/>
            </a:lvl3pPr>
            <a:lvl4pPr marL="2511948" indent="0">
              <a:buNone/>
              <a:defRPr sz="3700"/>
            </a:lvl4pPr>
            <a:lvl5pPr marL="3349264" indent="0">
              <a:buNone/>
              <a:defRPr sz="3700"/>
            </a:lvl5pPr>
            <a:lvl6pPr marL="4186580" indent="0">
              <a:buNone/>
              <a:defRPr sz="3700"/>
            </a:lvl6pPr>
            <a:lvl7pPr marL="5023896" indent="0">
              <a:buNone/>
              <a:defRPr sz="3700"/>
            </a:lvl7pPr>
            <a:lvl8pPr marL="5861213" indent="0">
              <a:buNone/>
              <a:defRPr sz="3700"/>
            </a:lvl8pPr>
            <a:lvl9pPr marL="6698529" indent="0">
              <a:buNone/>
              <a:defRPr sz="3700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195625" y="10176821"/>
            <a:ext cx="9782175" cy="1526071"/>
          </a:xfrm>
        </p:spPr>
        <p:txBody>
          <a:bodyPr/>
          <a:lstStyle>
            <a:lvl1pPr marL="0" indent="0">
              <a:buNone/>
              <a:defRPr sz="2600"/>
            </a:lvl1pPr>
            <a:lvl2pPr marL="837316" indent="0">
              <a:buNone/>
              <a:defRPr sz="2200"/>
            </a:lvl2pPr>
            <a:lvl3pPr marL="1674632" indent="0">
              <a:buNone/>
              <a:defRPr sz="1800"/>
            </a:lvl3pPr>
            <a:lvl4pPr marL="2511948" indent="0">
              <a:buNone/>
              <a:defRPr sz="1600"/>
            </a:lvl4pPr>
            <a:lvl5pPr marL="3349264" indent="0">
              <a:buNone/>
              <a:defRPr sz="1600"/>
            </a:lvl5pPr>
            <a:lvl6pPr marL="4186580" indent="0">
              <a:buNone/>
              <a:defRPr sz="1600"/>
            </a:lvl6pPr>
            <a:lvl7pPr marL="5023896" indent="0">
              <a:buNone/>
              <a:defRPr sz="1600"/>
            </a:lvl7pPr>
            <a:lvl8pPr marL="5861213" indent="0">
              <a:buNone/>
              <a:defRPr sz="1600"/>
            </a:lvl8pPr>
            <a:lvl9pPr marL="6698529" indent="0">
              <a:buNone/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14388" y="520700"/>
            <a:ext cx="3805237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DED980A-581E-4135-BCB3-17EE50E1D92E}" type="datetime1">
              <a:rPr lang="en-US" altLang="nl-NL"/>
              <a:pPr/>
              <a:t>1/2/2020</a:t>
            </a:fld>
            <a:endParaRPr lang="nl-NL" alt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619625" y="520700"/>
            <a:ext cx="5162550" cy="692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782175" y="520700"/>
            <a:ext cx="1192213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DB297DE-16BF-4667-BD68-FF75D62BEAC9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9517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14388" y="520700"/>
            <a:ext cx="3805237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D656EDD-1620-41B1-B746-F6C11AB56CB7}" type="datetime1">
              <a:rPr lang="en-US" altLang="nl-NL"/>
              <a:pPr/>
              <a:t>1/2/2020</a:t>
            </a:fld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619625" y="520700"/>
            <a:ext cx="5162550" cy="692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9782175" y="520700"/>
            <a:ext cx="1192213" cy="6921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9FF9F60-159B-4AB9-B4D6-DEFCE69369ED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70499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814388" y="633413"/>
            <a:ext cx="1467485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7463" tIns="83732" rIns="167463" bIns="837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Titelstijl van model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814388" y="3148013"/>
            <a:ext cx="14674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7463" tIns="83732" rIns="167463" bIns="837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1" r:id="rId2"/>
    <p:sldLayoutId id="2147483782" r:id="rId3"/>
    <p:sldLayoutId id="2147483783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</p:sldLayoutIdLst>
  <p:hf sldNum="0" hdr="0" ftr="0"/>
  <p:txStyles>
    <p:titleStyle>
      <a:lvl1pPr algn="l" defTabSz="836613" rtl="0" eaLnBrk="1" fontAlgn="base" hangingPunct="1">
        <a:spcBef>
          <a:spcPct val="0"/>
        </a:spcBef>
        <a:spcAft>
          <a:spcPct val="0"/>
        </a:spcAft>
        <a:defRPr sz="4800" b="1" kern="1200">
          <a:solidFill>
            <a:schemeClr val="tx1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defTabSz="836613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Verdana" pitchFamily="-110" charset="0"/>
          <a:ea typeface="ＭＳ Ｐゴシック" pitchFamily="-111" charset="-128"/>
          <a:cs typeface="ＭＳ Ｐゴシック" pitchFamily="-111" charset="-128"/>
        </a:defRPr>
      </a:lvl2pPr>
      <a:lvl3pPr algn="l" defTabSz="836613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Verdana" pitchFamily="-110" charset="0"/>
          <a:ea typeface="ＭＳ Ｐゴシック" pitchFamily="-111" charset="-128"/>
          <a:cs typeface="ＭＳ Ｐゴシック" pitchFamily="-111" charset="-128"/>
        </a:defRPr>
      </a:lvl3pPr>
      <a:lvl4pPr algn="l" defTabSz="836613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Verdana" pitchFamily="-110" charset="0"/>
          <a:ea typeface="ＭＳ Ｐゴシック" pitchFamily="-111" charset="-128"/>
          <a:cs typeface="ＭＳ Ｐゴシック" pitchFamily="-111" charset="-128"/>
        </a:defRPr>
      </a:lvl4pPr>
      <a:lvl5pPr algn="l" defTabSz="836613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Verdana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defTabSz="836613" rtl="0" eaLnBrk="1" fontAlgn="base" hangingPunct="1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defTabSz="836613" rtl="0" eaLnBrk="1" fontAlgn="base" hangingPunct="1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defTabSz="836613" rtl="0" eaLnBrk="1" fontAlgn="base" hangingPunct="1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defTabSz="836613" rtl="0" eaLnBrk="1" fontAlgn="base" hangingPunct="1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627063" indent="-627063" algn="l" defTabSz="8366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1360488" indent="-522288" algn="l" defTabSz="8366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2pPr>
      <a:lvl3pPr marL="2092325" indent="-417513" algn="l" defTabSz="8366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3pPr>
      <a:lvl4pPr marL="2930525" indent="-417513" algn="l" defTabSz="8366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4pPr>
      <a:lvl5pPr marL="3767138" indent="-417513" algn="l" defTabSz="8366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5pPr>
      <a:lvl6pPr marL="4605238" indent="-418658" algn="l" defTabSz="837316" rtl="0" eaLnBrk="1" latinLnBrk="0" hangingPunct="1">
        <a:spcBef>
          <a:spcPct val="20000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442555" indent="-418658" algn="l" defTabSz="837316" rtl="0" eaLnBrk="1" latinLnBrk="0" hangingPunct="1">
        <a:spcBef>
          <a:spcPct val="20000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279871" indent="-418658" algn="l" defTabSz="837316" rtl="0" eaLnBrk="1" latinLnBrk="0" hangingPunct="1">
        <a:spcBef>
          <a:spcPct val="20000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117187" indent="-418658" algn="l" defTabSz="837316" rtl="0" eaLnBrk="1" latinLnBrk="0" hangingPunct="1">
        <a:spcBef>
          <a:spcPct val="20000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837316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37316" algn="l" defTabSz="837316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674632" algn="l" defTabSz="837316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511948" algn="l" defTabSz="837316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349264" algn="l" defTabSz="837316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186580" algn="l" defTabSz="837316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5023896" algn="l" defTabSz="837316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861213" algn="l" defTabSz="837316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698529" algn="l" defTabSz="837316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u.nl/universiteitsbibliothee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u.nl/universiteitsbibliothee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u.nl/universiteitsbibliothee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u.nl/en/university-library/searching-for-literature#searchengine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u.nl/en/university-library/searching-for-literature#searchengine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u.nl/en/university-library/searching-for-literature#searchengine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u.nl/en/university-library/searching-for-literature#searchengine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gur.com/doc/5550975/presentation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gur.com/doc/5550975/presentatio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6303625" cy="115421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6000" b="1" dirty="0"/>
              <a:t> </a:t>
            </a:r>
            <a:endParaRPr lang="en-GB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5127476" y="9525942"/>
            <a:ext cx="108865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nl-NL" sz="2400" b="1" dirty="0">
                <a:solidFill>
                  <a:schemeClr val="bg1"/>
                </a:solidFill>
                <a:latin typeface="Verdana" pitchFamily="-108" charset="0"/>
              </a:rPr>
              <a:t>Coen Wilders </a:t>
            </a:r>
          </a:p>
          <a:p>
            <a:pPr algn="r"/>
            <a:r>
              <a:rPr lang="nl-NL" altLang="nl-NL" sz="2400" dirty="0">
                <a:solidFill>
                  <a:schemeClr val="bg1"/>
                </a:solidFill>
                <a:latin typeface="Verdana" pitchFamily="-108" charset="0"/>
              </a:rPr>
              <a:t>Colloquium </a:t>
            </a:r>
            <a:r>
              <a:rPr lang="nl-NL" altLang="nl-NL" sz="2400" dirty="0" err="1">
                <a:solidFill>
                  <a:schemeClr val="bg1"/>
                </a:solidFill>
                <a:latin typeface="Verdana" pitchFamily="-108" charset="0"/>
              </a:rPr>
              <a:t>Into</a:t>
            </a:r>
            <a:r>
              <a:rPr lang="nl-NL" altLang="nl-NL" sz="2400" dirty="0">
                <a:solidFill>
                  <a:schemeClr val="bg1"/>
                </a:solidFill>
                <a:latin typeface="Verdana" pitchFamily="-108" charset="0"/>
              </a:rPr>
              <a:t> </a:t>
            </a:r>
            <a:r>
              <a:rPr lang="nl-NL" altLang="nl-NL" sz="2400" dirty="0" err="1">
                <a:solidFill>
                  <a:schemeClr val="bg1"/>
                </a:solidFill>
                <a:latin typeface="Verdana" pitchFamily="-108" charset="0"/>
              </a:rPr>
              <a:t>the</a:t>
            </a:r>
            <a:r>
              <a:rPr lang="nl-NL" altLang="nl-NL" sz="2400" dirty="0">
                <a:solidFill>
                  <a:schemeClr val="bg1"/>
                </a:solidFill>
                <a:latin typeface="Verdana" pitchFamily="-108" charset="0"/>
              </a:rPr>
              <a:t> Contents of </a:t>
            </a:r>
            <a:r>
              <a:rPr lang="nl-NL" altLang="nl-NL" sz="2400" dirty="0" err="1">
                <a:solidFill>
                  <a:schemeClr val="bg1"/>
                </a:solidFill>
                <a:latin typeface="Verdana" pitchFamily="-108" charset="0"/>
              </a:rPr>
              <a:t>Collections</a:t>
            </a:r>
            <a:r>
              <a:rPr lang="nl-NL" altLang="nl-NL" sz="2400" dirty="0">
                <a:solidFill>
                  <a:schemeClr val="bg1"/>
                </a:solidFill>
                <a:latin typeface="Verdana" pitchFamily="-108" charset="0"/>
              </a:rPr>
              <a:t>: Nieuwe manieren voor het raadplegen van archief- en bibliotheekcollecties’</a:t>
            </a:r>
          </a:p>
          <a:p>
            <a:pPr algn="r"/>
            <a:r>
              <a:rPr lang="nl-NL" altLang="nl-NL" sz="2400" dirty="0">
                <a:solidFill>
                  <a:schemeClr val="bg1"/>
                </a:solidFill>
                <a:latin typeface="Verdana" pitchFamily="-108" charset="0"/>
              </a:rPr>
              <a:t> </a:t>
            </a:r>
            <a:endParaRPr lang="en-US" altLang="nl-NL" sz="2400" dirty="0">
              <a:solidFill>
                <a:schemeClr val="bg1"/>
              </a:solidFill>
              <a:latin typeface="Verdana" pitchFamily="-108" charset="0"/>
            </a:endParaRPr>
          </a:p>
          <a:p>
            <a:pPr algn="r"/>
            <a:r>
              <a:rPr lang="en-US" altLang="nl-NL" sz="2400" dirty="0">
                <a:solidFill>
                  <a:schemeClr val="bg1"/>
                </a:solidFill>
                <a:latin typeface="Verdana" pitchFamily="-108" charset="0"/>
              </a:rPr>
              <a:t>  13 December 2019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71192" y="3462759"/>
            <a:ext cx="111612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200" b="1" dirty="0">
                <a:solidFill>
                  <a:schemeClr val="bg1"/>
                </a:solidFill>
              </a:rPr>
              <a:t>Een bibliotheek zonder eigen online catalogus: hoe kan dat?</a:t>
            </a:r>
            <a:endParaRPr lang="nl-NL" sz="6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A95C2-1CB0-402C-B801-C3F56D32E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19" y="9525942"/>
            <a:ext cx="3280839" cy="115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93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100" y="0"/>
            <a:ext cx="16561840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959124" y="511041"/>
            <a:ext cx="12944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Homepage website Universiteitsbibliotheek Utrecht, 2019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3739CC-8A02-4DDF-B0E7-534E805B2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" t="14667" r="1859" b="5883"/>
          <a:stretch/>
        </p:blipFill>
        <p:spPr>
          <a:xfrm>
            <a:off x="1502864" y="2328320"/>
            <a:ext cx="13856870" cy="63607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63006B-C71C-4AEC-A4C7-9F500F345962}"/>
              </a:ext>
            </a:extLst>
          </p:cNvPr>
          <p:cNvSpPr/>
          <p:nvPr/>
        </p:nvSpPr>
        <p:spPr>
          <a:xfrm>
            <a:off x="0" y="10797986"/>
            <a:ext cx="163036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</a:rPr>
              <a:t>Source: </a:t>
            </a:r>
            <a:r>
              <a:rPr lang="nl-NL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https://www.uu.nl/universiteitsbibliotheek</a:t>
            </a:r>
            <a:endParaRPr lang="en-GB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043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100" y="0"/>
            <a:ext cx="16561840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3600">
                <a:solidFill>
                  <a:schemeClr val="bg1"/>
                </a:solidFill>
                <a:latin typeface="Calibri" panose="020F0502020204030204" pitchFamily="34" charset="0"/>
              </a:rPr>
              <a:t>Source: </a:t>
            </a:r>
            <a:r>
              <a:rPr lang="nl-NL" sz="36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https://www.uu.nl/universiteitsbibliotheek</a:t>
            </a:r>
            <a:endParaRPr lang="en-GB" sz="3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9124" y="511041"/>
            <a:ext cx="12944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Anders dan </a:t>
            </a:r>
            <a:r>
              <a:rPr lang="en-US" b="1" dirty="0" err="1">
                <a:solidFill>
                  <a:schemeClr val="bg1"/>
                </a:solidFill>
              </a:rPr>
              <a:t>andere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bibliotheken</a:t>
            </a:r>
            <a:r>
              <a:rPr lang="en-US" b="1" dirty="0">
                <a:solidFill>
                  <a:schemeClr val="bg1"/>
                </a:solidFill>
              </a:rPr>
              <a:t>…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C9D87F-C5E9-40FE-A43E-9EC95AE91B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67" r="5391" b="6029"/>
          <a:stretch/>
        </p:blipFill>
        <p:spPr>
          <a:xfrm>
            <a:off x="590972" y="2109118"/>
            <a:ext cx="15424621" cy="7272808"/>
          </a:xfrm>
          <a:prstGeom prst="rect">
            <a:avLst/>
          </a:prstGeom>
        </p:spPr>
      </p:pic>
      <p:sp>
        <p:nvSpPr>
          <p:cNvPr id="7" name="Up Arrow 6">
            <a:extLst>
              <a:ext uri="{FF2B5EF4-FFF2-40B4-BE49-F238E27FC236}">
                <a16:creationId xmlns:a16="http://schemas.microsoft.com/office/drawing/2014/main" id="{8A75C52C-DFFF-4FCB-8DFF-6D0E5D69C792}"/>
              </a:ext>
            </a:extLst>
          </p:cNvPr>
          <p:cNvSpPr/>
          <p:nvPr/>
        </p:nvSpPr>
        <p:spPr>
          <a:xfrm rot="3866323">
            <a:off x="9093801" y="6758300"/>
            <a:ext cx="1492801" cy="5743050"/>
          </a:xfrm>
          <a:prstGeom prst="upArrow">
            <a:avLst>
              <a:gd name="adj1" fmla="val 35298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3CE822-F822-42A3-BCE4-1ED1534D6DEF}"/>
              </a:ext>
            </a:extLst>
          </p:cNvPr>
          <p:cNvSpPr/>
          <p:nvPr/>
        </p:nvSpPr>
        <p:spPr>
          <a:xfrm>
            <a:off x="0" y="10797986"/>
            <a:ext cx="163036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</a:rPr>
              <a:t>Source: </a:t>
            </a:r>
            <a:r>
              <a:rPr lang="nl-NL" sz="2000" dirty="0">
                <a:solidFill>
                  <a:schemeClr val="bg1"/>
                </a:solidFill>
              </a:rPr>
              <a:t>https://www.lib.cam.ac.uk/</a:t>
            </a:r>
            <a:endParaRPr lang="en-GB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76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100" y="0"/>
            <a:ext cx="16561840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959124" y="511041"/>
            <a:ext cx="12944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Anders dan </a:t>
            </a:r>
            <a:r>
              <a:rPr lang="en-US" b="1" dirty="0" err="1">
                <a:solidFill>
                  <a:schemeClr val="bg1"/>
                </a:solidFill>
              </a:rPr>
              <a:t>andere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bibliotheken</a:t>
            </a:r>
            <a:r>
              <a:rPr lang="en-US" b="1" dirty="0">
                <a:solidFill>
                  <a:schemeClr val="bg1"/>
                </a:solidFill>
              </a:rPr>
              <a:t>…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12014-3DD9-4ECD-8EBF-B8F4A9DE00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" t="14667" r="2300" b="6029"/>
          <a:stretch/>
        </p:blipFill>
        <p:spPr>
          <a:xfrm>
            <a:off x="205492" y="2469158"/>
            <a:ext cx="15697744" cy="7272808"/>
          </a:xfrm>
          <a:prstGeom prst="rect">
            <a:avLst/>
          </a:prstGeom>
        </p:spPr>
      </p:pic>
      <p:sp>
        <p:nvSpPr>
          <p:cNvPr id="8" name="Up Arrow 6">
            <a:extLst>
              <a:ext uri="{FF2B5EF4-FFF2-40B4-BE49-F238E27FC236}">
                <a16:creationId xmlns:a16="http://schemas.microsoft.com/office/drawing/2014/main" id="{5B0B826C-6FB4-41ED-ABD5-3CE80E0C7288}"/>
              </a:ext>
            </a:extLst>
          </p:cNvPr>
          <p:cNvSpPr/>
          <p:nvPr/>
        </p:nvSpPr>
        <p:spPr>
          <a:xfrm rot="19503721">
            <a:off x="12814456" y="4007835"/>
            <a:ext cx="1492801" cy="5743050"/>
          </a:xfrm>
          <a:prstGeom prst="upArrow">
            <a:avLst>
              <a:gd name="adj1" fmla="val 35298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2FC508-7BF0-467D-A965-0610A0328444}"/>
              </a:ext>
            </a:extLst>
          </p:cNvPr>
          <p:cNvSpPr/>
          <p:nvPr/>
        </p:nvSpPr>
        <p:spPr>
          <a:xfrm>
            <a:off x="0" y="10797986"/>
            <a:ext cx="163036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</a:rPr>
              <a:t>Source: </a:t>
            </a:r>
            <a:r>
              <a:rPr lang="nl-NL" sz="2000" dirty="0">
                <a:solidFill>
                  <a:schemeClr val="bg1"/>
                </a:solidFill>
              </a:rPr>
              <a:t>https://www.biu.sorbonne.fr/biu/spip.php?article191</a:t>
            </a:r>
            <a:endParaRPr lang="en-GB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42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30490"/>
            <a:ext cx="16432732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959124" y="511041"/>
            <a:ext cx="12944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Anders dan </a:t>
            </a:r>
            <a:r>
              <a:rPr lang="en-US" b="1" dirty="0" err="1">
                <a:solidFill>
                  <a:schemeClr val="bg1"/>
                </a:solidFill>
              </a:rPr>
              <a:t>andere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bibliotheken</a:t>
            </a:r>
            <a:r>
              <a:rPr lang="en-US" b="1" dirty="0">
                <a:solidFill>
                  <a:schemeClr val="bg1"/>
                </a:solidFill>
              </a:rPr>
              <a:t>…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2" name="Up Arrow 6">
            <a:extLst>
              <a:ext uri="{FF2B5EF4-FFF2-40B4-BE49-F238E27FC236}">
                <a16:creationId xmlns:a16="http://schemas.microsoft.com/office/drawing/2014/main" id="{5C5E0C66-DDA6-4E58-AB0F-35E6DDB0A871}"/>
              </a:ext>
            </a:extLst>
          </p:cNvPr>
          <p:cNvSpPr/>
          <p:nvPr/>
        </p:nvSpPr>
        <p:spPr>
          <a:xfrm rot="17236563">
            <a:off x="20378162" y="4465058"/>
            <a:ext cx="1492801" cy="5743050"/>
          </a:xfrm>
          <a:prstGeom prst="upArrow">
            <a:avLst>
              <a:gd name="adj1" fmla="val 35298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6CAA55-EBB8-4079-9578-43B331675F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8" t="13096" r="8587" b="4459"/>
          <a:stretch/>
        </p:blipFill>
        <p:spPr>
          <a:xfrm>
            <a:off x="1310689" y="2148093"/>
            <a:ext cx="13736438" cy="7560840"/>
          </a:xfrm>
          <a:prstGeom prst="rect">
            <a:avLst/>
          </a:prstGeom>
        </p:spPr>
      </p:pic>
      <p:sp>
        <p:nvSpPr>
          <p:cNvPr id="14" name="Up Arrow 6">
            <a:extLst>
              <a:ext uri="{FF2B5EF4-FFF2-40B4-BE49-F238E27FC236}">
                <a16:creationId xmlns:a16="http://schemas.microsoft.com/office/drawing/2014/main" id="{91B4F8B0-C954-4218-B37E-10849E952A69}"/>
              </a:ext>
            </a:extLst>
          </p:cNvPr>
          <p:cNvSpPr/>
          <p:nvPr/>
        </p:nvSpPr>
        <p:spPr>
          <a:xfrm rot="7154027">
            <a:off x="2066814" y="1640310"/>
            <a:ext cx="1492801" cy="5743050"/>
          </a:xfrm>
          <a:prstGeom prst="upArrow">
            <a:avLst>
              <a:gd name="adj1" fmla="val 35298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16FD1E-32A9-48F7-B80F-E17CF860851A}"/>
              </a:ext>
            </a:extLst>
          </p:cNvPr>
          <p:cNvSpPr/>
          <p:nvPr/>
        </p:nvSpPr>
        <p:spPr>
          <a:xfrm>
            <a:off x="0" y="10797986"/>
            <a:ext cx="163036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</a:rPr>
              <a:t>Source: </a:t>
            </a:r>
            <a:r>
              <a:rPr lang="nl-NL" sz="2000" dirty="0">
                <a:solidFill>
                  <a:schemeClr val="bg1"/>
                </a:solidFill>
              </a:rPr>
              <a:t>https://www.ub.hu-berlin.de/en</a:t>
            </a:r>
            <a:endParaRPr lang="en-GB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738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100" y="0"/>
            <a:ext cx="16561840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959124" y="511041"/>
            <a:ext cx="12944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Anders dan </a:t>
            </a:r>
            <a:r>
              <a:rPr lang="en-US" b="1" dirty="0" err="1">
                <a:solidFill>
                  <a:schemeClr val="bg1"/>
                </a:solidFill>
              </a:rPr>
              <a:t>andere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bibliotheken</a:t>
            </a:r>
            <a:r>
              <a:rPr lang="en-US" b="1" dirty="0">
                <a:solidFill>
                  <a:schemeClr val="bg1"/>
                </a:solidFill>
              </a:rPr>
              <a:t>…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52438-6E14-4431-BC48-E1AA678DEC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81" r="1959" b="7212"/>
          <a:stretch/>
        </p:blipFill>
        <p:spPr>
          <a:xfrm>
            <a:off x="509084" y="2432844"/>
            <a:ext cx="15044017" cy="6810645"/>
          </a:xfrm>
          <a:prstGeom prst="rect">
            <a:avLst/>
          </a:prstGeom>
        </p:spPr>
      </p:pic>
      <p:sp>
        <p:nvSpPr>
          <p:cNvPr id="9" name="Up Arrow 6">
            <a:extLst>
              <a:ext uri="{FF2B5EF4-FFF2-40B4-BE49-F238E27FC236}">
                <a16:creationId xmlns:a16="http://schemas.microsoft.com/office/drawing/2014/main" id="{529BC934-D1F1-4FF8-B64B-870087801EC4}"/>
              </a:ext>
            </a:extLst>
          </p:cNvPr>
          <p:cNvSpPr/>
          <p:nvPr/>
        </p:nvSpPr>
        <p:spPr>
          <a:xfrm rot="14912555">
            <a:off x="8550751" y="10354"/>
            <a:ext cx="1492801" cy="5743050"/>
          </a:xfrm>
          <a:prstGeom prst="upArrow">
            <a:avLst>
              <a:gd name="adj1" fmla="val 35298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3DE7ED-E625-4CEB-BF9A-B577FBE9049A}"/>
              </a:ext>
            </a:extLst>
          </p:cNvPr>
          <p:cNvSpPr/>
          <p:nvPr/>
        </p:nvSpPr>
        <p:spPr>
          <a:xfrm>
            <a:off x="0" y="10797986"/>
            <a:ext cx="163036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</a:rPr>
              <a:t>Source: </a:t>
            </a:r>
            <a:r>
              <a:rPr lang="nl-NL" sz="2000" dirty="0">
                <a:solidFill>
                  <a:schemeClr val="bg1"/>
                </a:solidFill>
              </a:rPr>
              <a:t>https://biblio.vub.ac.be/iguana/www.main.cls?surl=vub</a:t>
            </a:r>
            <a:endParaRPr lang="en-GB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854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100" y="0"/>
            <a:ext cx="16561840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959124" y="511041"/>
            <a:ext cx="12944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Homepage website Universiteitsbibliotheek Utrecht, 2019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3739CC-8A02-4DDF-B0E7-534E805B2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" t="14667" r="1859" b="5883"/>
          <a:stretch/>
        </p:blipFill>
        <p:spPr>
          <a:xfrm>
            <a:off x="1502864" y="2328320"/>
            <a:ext cx="13856870" cy="6360742"/>
          </a:xfrm>
          <a:prstGeom prst="rect">
            <a:avLst/>
          </a:prstGeom>
        </p:spPr>
      </p:pic>
      <p:sp>
        <p:nvSpPr>
          <p:cNvPr id="9" name="Up Arrow 6">
            <a:extLst>
              <a:ext uri="{FF2B5EF4-FFF2-40B4-BE49-F238E27FC236}">
                <a16:creationId xmlns:a16="http://schemas.microsoft.com/office/drawing/2014/main" id="{F64279B1-D8BA-4151-91A8-25083A9A431E}"/>
              </a:ext>
            </a:extLst>
          </p:cNvPr>
          <p:cNvSpPr/>
          <p:nvPr/>
        </p:nvSpPr>
        <p:spPr>
          <a:xfrm rot="1277108">
            <a:off x="2734576" y="4560454"/>
            <a:ext cx="1492801" cy="5743050"/>
          </a:xfrm>
          <a:prstGeom prst="upArrow">
            <a:avLst>
              <a:gd name="adj1" fmla="val 35298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6C2C74-E7F0-42E5-825D-92F963DAB07D}"/>
              </a:ext>
            </a:extLst>
          </p:cNvPr>
          <p:cNvSpPr/>
          <p:nvPr/>
        </p:nvSpPr>
        <p:spPr>
          <a:xfrm>
            <a:off x="0" y="10797986"/>
            <a:ext cx="163036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</a:rPr>
              <a:t>Source: </a:t>
            </a:r>
            <a:r>
              <a:rPr lang="nl-NL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https://www.uu.nl/universiteitsbibliotheek</a:t>
            </a:r>
            <a:endParaRPr lang="en-GB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771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100" y="0"/>
            <a:ext cx="16561840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https://www.uu.nl/en/university-library/searching-for-literature#searchengines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9124" y="511041"/>
            <a:ext cx="12944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Toegang</a:t>
            </a:r>
            <a:r>
              <a:rPr lang="en-US" b="1" dirty="0">
                <a:solidFill>
                  <a:schemeClr val="bg1"/>
                </a:solidFill>
              </a:rPr>
              <a:t> tot </a:t>
            </a:r>
            <a:r>
              <a:rPr lang="en-US" b="1" dirty="0" err="1">
                <a:solidFill>
                  <a:schemeClr val="bg1"/>
                </a:solidFill>
              </a:rPr>
              <a:t>vele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zoeksystemen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A07B7-9152-4BDF-9AC3-85D21EC58F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" t="13096" r="2306" b="7042"/>
          <a:stretch/>
        </p:blipFill>
        <p:spPr>
          <a:xfrm>
            <a:off x="240399" y="1893094"/>
            <a:ext cx="15696640" cy="73239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535CD1-28FD-4DEF-AB3C-2923FE18081C}"/>
              </a:ext>
            </a:extLst>
          </p:cNvPr>
          <p:cNvSpPr txBox="1"/>
          <p:nvPr/>
        </p:nvSpPr>
        <p:spPr>
          <a:xfrm>
            <a:off x="4160417" y="10324362"/>
            <a:ext cx="11776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https://www.uu.nl/en/university-library/searching-for-literature#searchengines</a:t>
            </a:r>
            <a:endParaRPr 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70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100" y="0"/>
            <a:ext cx="16561840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3600">
                <a:solidFill>
                  <a:schemeClr val="bg1"/>
                </a:solidFill>
                <a:latin typeface="Calibri" panose="020F0502020204030204" pitchFamily="34" charset="0"/>
              </a:rPr>
              <a:t>Source: </a:t>
            </a:r>
            <a:r>
              <a:rPr lang="nl-NL" sz="3600">
                <a:solidFill>
                  <a:schemeClr val="bg1"/>
                </a:solidFill>
              </a:rPr>
              <a:t>https://biblio.vub.ac.be/iguana/www.main.cls?surl=vub</a:t>
            </a:r>
            <a:endParaRPr lang="en-GB" sz="3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9124" y="511041"/>
            <a:ext cx="12944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Metadata in </a:t>
            </a:r>
            <a:r>
              <a:rPr lang="en-US" b="1" dirty="0" err="1">
                <a:solidFill>
                  <a:schemeClr val="bg1"/>
                </a:solidFill>
              </a:rPr>
              <a:t>zoeksystemen</a:t>
            </a:r>
            <a:r>
              <a:rPr lang="en-US" b="1" dirty="0">
                <a:solidFill>
                  <a:schemeClr val="bg1"/>
                </a:solidFill>
              </a:rPr>
              <a:t> (UBU-link)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81E4C9-D2DF-4CCB-861D-CB42EF76C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81" b="6029"/>
          <a:stretch/>
        </p:blipFill>
        <p:spPr>
          <a:xfrm>
            <a:off x="662980" y="2325142"/>
            <a:ext cx="15361158" cy="6920232"/>
          </a:xfrm>
          <a:prstGeom prst="rect">
            <a:avLst/>
          </a:prstGeom>
        </p:spPr>
      </p:pic>
      <p:sp>
        <p:nvSpPr>
          <p:cNvPr id="8" name="Up Arrow 6">
            <a:extLst>
              <a:ext uri="{FF2B5EF4-FFF2-40B4-BE49-F238E27FC236}">
                <a16:creationId xmlns:a16="http://schemas.microsoft.com/office/drawing/2014/main" id="{2A0F4375-7377-4488-8F5A-D20A1FE506E8}"/>
              </a:ext>
            </a:extLst>
          </p:cNvPr>
          <p:cNvSpPr/>
          <p:nvPr/>
        </p:nvSpPr>
        <p:spPr>
          <a:xfrm rot="12319221">
            <a:off x="12494589" y="564822"/>
            <a:ext cx="1492801" cy="5743050"/>
          </a:xfrm>
          <a:prstGeom prst="upArrow">
            <a:avLst>
              <a:gd name="adj1" fmla="val 35298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615FE8-FC30-4A81-BFD0-966D34189A7C}"/>
              </a:ext>
            </a:extLst>
          </p:cNvPr>
          <p:cNvSpPr txBox="1"/>
          <p:nvPr/>
        </p:nvSpPr>
        <p:spPr>
          <a:xfrm>
            <a:off x="1487145" y="10555194"/>
            <a:ext cx="14536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</a:t>
            </a:r>
            <a:r>
              <a:rPr lang="nl-NL" sz="2400" dirty="0">
                <a:solidFill>
                  <a:schemeClr val="bg1"/>
                </a:solidFill>
              </a:rPr>
              <a:t>https://www.uu.nl/universiteitsbibliotheek/hulp-bij-zoeken/zoeksystemen-uitgelegd/google-scholar</a:t>
            </a:r>
          </a:p>
        </p:txBody>
      </p:sp>
    </p:spTree>
    <p:extLst>
      <p:ext uri="{BB962C8B-B14F-4D97-AF65-F5344CB8AC3E}">
        <p14:creationId xmlns:p14="http://schemas.microsoft.com/office/powerpoint/2010/main" val="1256348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100" y="0"/>
            <a:ext cx="16489832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959124" y="511041"/>
            <a:ext cx="12944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UBU-link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3C4EAB-16A1-458E-AFF3-D2DB61822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81" r="2300" b="8385"/>
          <a:stretch/>
        </p:blipFill>
        <p:spPr>
          <a:xfrm>
            <a:off x="583517" y="2397150"/>
            <a:ext cx="15136589" cy="6774297"/>
          </a:xfrm>
          <a:prstGeom prst="rect">
            <a:avLst/>
          </a:prstGeom>
        </p:spPr>
      </p:pic>
      <p:sp>
        <p:nvSpPr>
          <p:cNvPr id="7" name="Up Arrow 6">
            <a:extLst>
              <a:ext uri="{FF2B5EF4-FFF2-40B4-BE49-F238E27FC236}">
                <a16:creationId xmlns:a16="http://schemas.microsoft.com/office/drawing/2014/main" id="{6FF75ECB-2FA0-4728-94D6-9B341BECE811}"/>
              </a:ext>
            </a:extLst>
          </p:cNvPr>
          <p:cNvSpPr/>
          <p:nvPr/>
        </p:nvSpPr>
        <p:spPr>
          <a:xfrm rot="16998902">
            <a:off x="9397550" y="3518092"/>
            <a:ext cx="1492801" cy="5743050"/>
          </a:xfrm>
          <a:prstGeom prst="upArrow">
            <a:avLst>
              <a:gd name="adj1" fmla="val 35298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E8D45C-329F-4EAD-A174-27557ADCA62F}"/>
              </a:ext>
            </a:extLst>
          </p:cNvPr>
          <p:cNvSpPr txBox="1"/>
          <p:nvPr/>
        </p:nvSpPr>
        <p:spPr>
          <a:xfrm>
            <a:off x="3514874" y="10457392"/>
            <a:ext cx="12209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</a:t>
            </a:r>
            <a:r>
              <a:rPr lang="nl-NL" sz="2400" dirty="0">
                <a:solidFill>
                  <a:schemeClr val="bg1"/>
                </a:solidFill>
              </a:rPr>
              <a:t>https://www.uu.nl/universiteitsbibliotheek/hulp-bij-zoeken/online-toegang/ubulink</a:t>
            </a:r>
          </a:p>
        </p:txBody>
      </p:sp>
    </p:spTree>
    <p:extLst>
      <p:ext uri="{BB962C8B-B14F-4D97-AF65-F5344CB8AC3E}">
        <p14:creationId xmlns:p14="http://schemas.microsoft.com/office/powerpoint/2010/main" val="2052232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100" y="0"/>
            <a:ext cx="16489832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959124" y="511041"/>
            <a:ext cx="12944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Samenwerking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bij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ontsluiten</a:t>
            </a:r>
            <a:r>
              <a:rPr lang="en-US" b="1" dirty="0">
                <a:solidFill>
                  <a:schemeClr val="bg1"/>
                </a:solidFill>
              </a:rPr>
              <a:t> - </a:t>
            </a:r>
            <a:r>
              <a:rPr lang="en-US" b="1" dirty="0" err="1">
                <a:solidFill>
                  <a:schemeClr val="bg1"/>
                </a:solidFill>
              </a:rPr>
              <a:t>WorldCat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6865B0-DA52-4DF7-8CBC-59E1012682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965" r="66732" b="30980"/>
          <a:stretch/>
        </p:blipFill>
        <p:spPr>
          <a:xfrm>
            <a:off x="1527076" y="3043044"/>
            <a:ext cx="11241248" cy="5456077"/>
          </a:xfrm>
          <a:prstGeom prst="rect">
            <a:avLst/>
          </a:prstGeom>
        </p:spPr>
      </p:pic>
      <p:sp>
        <p:nvSpPr>
          <p:cNvPr id="8" name="Up Arrow 6">
            <a:extLst>
              <a:ext uri="{FF2B5EF4-FFF2-40B4-BE49-F238E27FC236}">
                <a16:creationId xmlns:a16="http://schemas.microsoft.com/office/drawing/2014/main" id="{A18C427D-5FA4-48B2-9453-E8CF71386303}"/>
              </a:ext>
            </a:extLst>
          </p:cNvPr>
          <p:cNvSpPr/>
          <p:nvPr/>
        </p:nvSpPr>
        <p:spPr>
          <a:xfrm rot="3937320">
            <a:off x="5737790" y="6461986"/>
            <a:ext cx="1492801" cy="5743050"/>
          </a:xfrm>
          <a:prstGeom prst="upArrow">
            <a:avLst>
              <a:gd name="adj1" fmla="val 35298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4997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-2236"/>
            <a:ext cx="16303625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400" b="1" dirty="0"/>
              <a:t>		</a:t>
            </a:r>
          </a:p>
          <a:p>
            <a:endParaRPr lang="en-GB" sz="4400" b="1" dirty="0"/>
          </a:p>
          <a:p>
            <a:endParaRPr lang="en-GB" sz="4400" b="1" dirty="0"/>
          </a:p>
          <a:p>
            <a:endParaRPr lang="en-GB" sz="4400" b="1" dirty="0"/>
          </a:p>
          <a:p>
            <a:endParaRPr lang="en-GB" sz="4400" b="1" dirty="0"/>
          </a:p>
          <a:p>
            <a:endParaRPr lang="en-GB" sz="4400" b="1" dirty="0"/>
          </a:p>
          <a:p>
            <a:endParaRPr lang="en-GB" sz="4400" b="1" dirty="0"/>
          </a:p>
          <a:p>
            <a:endParaRPr lang="en-GB" sz="4400" b="1" dirty="0"/>
          </a:p>
          <a:p>
            <a:endParaRPr lang="en-GB" sz="4400" b="1" dirty="0"/>
          </a:p>
          <a:p>
            <a:endParaRPr lang="en-GB" sz="4400" b="1" dirty="0"/>
          </a:p>
          <a:p>
            <a:endParaRPr lang="en-GB" sz="4400" b="1" dirty="0"/>
          </a:p>
          <a:p>
            <a:endParaRPr lang="en-GB" sz="4400" b="1" dirty="0"/>
          </a:p>
          <a:p>
            <a:endParaRPr lang="en-GB" sz="4400" b="1" dirty="0"/>
          </a:p>
          <a:p>
            <a:endParaRPr lang="en-GB" sz="4400" b="1" dirty="0"/>
          </a:p>
          <a:p>
            <a:endParaRPr lang="en-GB" sz="4400" b="1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7B5C634-9F1C-41DF-A353-ED22F7793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48" y="1487745"/>
            <a:ext cx="13908267" cy="921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13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100" y="0"/>
            <a:ext cx="16489832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959124" y="511041"/>
            <a:ext cx="12944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Samenwerking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bij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ontsluiten</a:t>
            </a:r>
            <a:r>
              <a:rPr lang="en-US" b="1">
                <a:solidFill>
                  <a:schemeClr val="bg1"/>
                </a:solidFill>
              </a:rPr>
              <a:t> - </a:t>
            </a:r>
            <a:r>
              <a:rPr lang="en-US" b="1" dirty="0" err="1">
                <a:solidFill>
                  <a:schemeClr val="bg1"/>
                </a:solidFill>
              </a:rPr>
              <a:t>WorldCat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64F4C-270C-4E02-BD9D-06F09616A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81" r="1858" b="5245"/>
          <a:stretch/>
        </p:blipFill>
        <p:spPr>
          <a:xfrm>
            <a:off x="1187040" y="1651981"/>
            <a:ext cx="14488517" cy="6715886"/>
          </a:xfrm>
          <a:prstGeom prst="rect">
            <a:avLst/>
          </a:prstGeom>
        </p:spPr>
      </p:pic>
      <p:sp>
        <p:nvSpPr>
          <p:cNvPr id="7" name="Up Arrow 6">
            <a:extLst>
              <a:ext uri="{FF2B5EF4-FFF2-40B4-BE49-F238E27FC236}">
                <a16:creationId xmlns:a16="http://schemas.microsoft.com/office/drawing/2014/main" id="{0494A634-26E2-421D-888E-5C2C4A82413C}"/>
              </a:ext>
            </a:extLst>
          </p:cNvPr>
          <p:cNvSpPr/>
          <p:nvPr/>
        </p:nvSpPr>
        <p:spPr>
          <a:xfrm rot="18708744">
            <a:off x="5434758" y="4372633"/>
            <a:ext cx="1492801" cy="5743050"/>
          </a:xfrm>
          <a:prstGeom prst="upArrow">
            <a:avLst>
              <a:gd name="adj1" fmla="val 35298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5D311E-6111-4EC2-8CE9-E079DFFA70E3}"/>
              </a:ext>
            </a:extLst>
          </p:cNvPr>
          <p:cNvSpPr txBox="1"/>
          <p:nvPr/>
        </p:nvSpPr>
        <p:spPr>
          <a:xfrm>
            <a:off x="7539982" y="10416147"/>
            <a:ext cx="8050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</a:t>
            </a:r>
            <a:r>
              <a:rPr lang="nl-NL" sz="2400" dirty="0">
                <a:solidFill>
                  <a:schemeClr val="bg1"/>
                </a:solidFill>
              </a:rPr>
              <a:t>https://utrechtuniversity.on.worldcat.org/discovery</a:t>
            </a:r>
          </a:p>
        </p:txBody>
      </p:sp>
    </p:spTree>
    <p:extLst>
      <p:ext uri="{BB962C8B-B14F-4D97-AF65-F5344CB8AC3E}">
        <p14:creationId xmlns:p14="http://schemas.microsoft.com/office/powerpoint/2010/main" val="225256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100" y="0"/>
            <a:ext cx="16561840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959124" y="511041"/>
            <a:ext cx="12944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Browser </a:t>
            </a:r>
            <a:r>
              <a:rPr lang="en-US" b="1" dirty="0" err="1">
                <a:solidFill>
                  <a:schemeClr val="bg1"/>
                </a:solidFill>
              </a:rPr>
              <a:t>extensie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E6BF2E-97C4-4707-AB85-CA9DFB37D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204" t="4459" b="79853"/>
          <a:stretch/>
        </p:blipFill>
        <p:spPr>
          <a:xfrm>
            <a:off x="1599084" y="3561182"/>
            <a:ext cx="11938015" cy="4248472"/>
          </a:xfrm>
          <a:prstGeom prst="rect">
            <a:avLst/>
          </a:prstGeom>
        </p:spPr>
      </p:pic>
      <p:sp>
        <p:nvSpPr>
          <p:cNvPr id="10" name="Up Arrow 6">
            <a:extLst>
              <a:ext uri="{FF2B5EF4-FFF2-40B4-BE49-F238E27FC236}">
                <a16:creationId xmlns:a16="http://schemas.microsoft.com/office/drawing/2014/main" id="{CC573097-EBE0-4B13-8011-8D11EDF485B8}"/>
              </a:ext>
            </a:extLst>
          </p:cNvPr>
          <p:cNvSpPr/>
          <p:nvPr/>
        </p:nvSpPr>
        <p:spPr>
          <a:xfrm rot="15800017">
            <a:off x="11378072" y="1032377"/>
            <a:ext cx="1492801" cy="5743050"/>
          </a:xfrm>
          <a:prstGeom prst="upArrow">
            <a:avLst>
              <a:gd name="adj1" fmla="val 35298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DF789F-7A98-4594-8B01-D0C3C2DE33F1}"/>
              </a:ext>
            </a:extLst>
          </p:cNvPr>
          <p:cNvSpPr txBox="1"/>
          <p:nvPr/>
        </p:nvSpPr>
        <p:spPr>
          <a:xfrm>
            <a:off x="1632834" y="10174015"/>
            <a:ext cx="13896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>
                <a:solidFill>
                  <a:schemeClr val="bg1"/>
                </a:solidFill>
              </a:rPr>
              <a:t>Source: https://www.uu.nl/universiteitsbibliotheek/hulp-bij-zoeken/online-toegang-via-library-access</a:t>
            </a:r>
          </a:p>
        </p:txBody>
      </p:sp>
    </p:spTree>
    <p:extLst>
      <p:ext uri="{BB962C8B-B14F-4D97-AF65-F5344CB8AC3E}">
        <p14:creationId xmlns:p14="http://schemas.microsoft.com/office/powerpoint/2010/main" val="2669054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100" y="0"/>
            <a:ext cx="16633848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959124" y="511041"/>
            <a:ext cx="12944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Browser </a:t>
            </a:r>
            <a:r>
              <a:rPr lang="en-US" b="1" dirty="0" err="1">
                <a:solidFill>
                  <a:schemeClr val="bg1"/>
                </a:solidFill>
              </a:rPr>
              <a:t>extensie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2D93A9-F18F-4317-B3C3-F11FCF369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9" b="6029"/>
          <a:stretch/>
        </p:blipFill>
        <p:spPr>
          <a:xfrm>
            <a:off x="1679636" y="2037110"/>
            <a:ext cx="13872383" cy="6984776"/>
          </a:xfrm>
          <a:prstGeom prst="rect">
            <a:avLst/>
          </a:prstGeom>
        </p:spPr>
      </p:pic>
      <p:sp>
        <p:nvSpPr>
          <p:cNvPr id="11" name="Up Arrow 6">
            <a:extLst>
              <a:ext uri="{FF2B5EF4-FFF2-40B4-BE49-F238E27FC236}">
                <a16:creationId xmlns:a16="http://schemas.microsoft.com/office/drawing/2014/main" id="{7862F760-73F4-4389-B659-9B4898F30473}"/>
              </a:ext>
            </a:extLst>
          </p:cNvPr>
          <p:cNvSpPr/>
          <p:nvPr/>
        </p:nvSpPr>
        <p:spPr>
          <a:xfrm rot="20123589">
            <a:off x="14668065" y="2231146"/>
            <a:ext cx="1492801" cy="5743050"/>
          </a:xfrm>
          <a:prstGeom prst="upArrow">
            <a:avLst>
              <a:gd name="adj1" fmla="val 35298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3D5E55-3EAD-4BDB-AD26-7E712C92B068}"/>
              </a:ext>
            </a:extLst>
          </p:cNvPr>
          <p:cNvSpPr txBox="1"/>
          <p:nvPr/>
        </p:nvSpPr>
        <p:spPr>
          <a:xfrm>
            <a:off x="1632834" y="10174015"/>
            <a:ext cx="13896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>
                <a:solidFill>
                  <a:schemeClr val="bg1"/>
                </a:solidFill>
              </a:rPr>
              <a:t>Source: https://tijdschriftvoorgeschiedenis.org/</a:t>
            </a:r>
          </a:p>
        </p:txBody>
      </p:sp>
    </p:spTree>
    <p:extLst>
      <p:ext uri="{BB962C8B-B14F-4D97-AF65-F5344CB8AC3E}">
        <p14:creationId xmlns:p14="http://schemas.microsoft.com/office/powerpoint/2010/main" val="337752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100" y="0"/>
            <a:ext cx="16561840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959124" y="511041"/>
            <a:ext cx="12944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Browser </a:t>
            </a:r>
            <a:r>
              <a:rPr lang="en-US" b="1" dirty="0" err="1">
                <a:solidFill>
                  <a:schemeClr val="bg1"/>
                </a:solidFill>
              </a:rPr>
              <a:t>extensie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BF8FA1-4C4D-430B-B620-5E6768FF8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1" t="4459" b="13096"/>
          <a:stretch/>
        </p:blipFill>
        <p:spPr>
          <a:xfrm>
            <a:off x="1349194" y="2541166"/>
            <a:ext cx="13832990" cy="6780655"/>
          </a:xfrm>
          <a:prstGeom prst="rect">
            <a:avLst/>
          </a:prstGeom>
        </p:spPr>
      </p:pic>
      <p:sp>
        <p:nvSpPr>
          <p:cNvPr id="8" name="Up Arrow 6">
            <a:extLst>
              <a:ext uri="{FF2B5EF4-FFF2-40B4-BE49-F238E27FC236}">
                <a16:creationId xmlns:a16="http://schemas.microsoft.com/office/drawing/2014/main" id="{F347FD50-7CA5-422F-863D-76CB3D0C56E8}"/>
              </a:ext>
            </a:extLst>
          </p:cNvPr>
          <p:cNvSpPr/>
          <p:nvPr/>
        </p:nvSpPr>
        <p:spPr>
          <a:xfrm rot="20312230">
            <a:off x="14096752" y="2899557"/>
            <a:ext cx="1492801" cy="5743050"/>
          </a:xfrm>
          <a:prstGeom prst="upArrow">
            <a:avLst>
              <a:gd name="adj1" fmla="val 35298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12183C-971C-468D-8ADA-E307C47F02B3}"/>
              </a:ext>
            </a:extLst>
          </p:cNvPr>
          <p:cNvSpPr txBox="1"/>
          <p:nvPr/>
        </p:nvSpPr>
        <p:spPr>
          <a:xfrm>
            <a:off x="1632834" y="10174015"/>
            <a:ext cx="13896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>
                <a:solidFill>
                  <a:schemeClr val="bg1"/>
                </a:solidFill>
              </a:rPr>
              <a:t>Source: https://tijdschriftvoorgeschiedenis.org/</a:t>
            </a:r>
          </a:p>
        </p:txBody>
      </p:sp>
    </p:spTree>
    <p:extLst>
      <p:ext uri="{BB962C8B-B14F-4D97-AF65-F5344CB8AC3E}">
        <p14:creationId xmlns:p14="http://schemas.microsoft.com/office/powerpoint/2010/main" val="2354967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303625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utoShape 2" descr="data:image/jpeg;base64,/9j/4AAQSkZJRgABAQAAAQABAAD/2wCEAAkGBxQTEhQUExQWFRUXFBQYGBgYGBgYHBcXFBQWGBQXGB0aHCggGBwlHBUUITEhJSkrLi4uFx8zODMsNygtLiwBCgoKDg0OGhAQGzQkHyQsLCwsLC8sLC8sLCwsNCwsLCwsLCwsLCwsLCwsLCwsLCwsLCwsLCwsLCwsLCwsLCwsLP/AABEIAM4A9AMBIgACEQEDEQH/xAAcAAACAwEBAQEAAAAAAAAAAAAEBQIDBgEABwj/xABCEAABAwICBwUEBwcEAgMAAAABAAIRAyEEMQUSQVFxkaEGIjJhgROxwdEUQlJicuHwBxUjM4KSokNTsvFzwqPi8v/EABoBAAMBAQEBAAAAAAAAAAAAAAIDBAEABQb/xAArEQACAQMDBAIBBAMBAAAAAAABAgADBBESITETMkFRFCJhQnGRoSNSgQX/2gAMAwEAAhEDEQA/AFjyq6jkldjK7trG8Gknqfgqy2qfFVd6ao/4tleELf2RPW6noRvqXmPUqt+k6LfFUYDu1hPLNKfoQPiJPEuPvKnTwrG5Acgj6SeTM1N4EYDTlHY5x4MeesQoHTQ+rTef7R7zKpZTnJvRWCiTsKHp0x4/ubl/ctp497p7gbuvrHlb3rzqziDPmrKdAiFU9maH652EIA+YkZoin4oMm5vtN1e3BM+zPG/vTfAYYFjSdyLGHATHuSCRBWiuOIkZh9wVrMK47E5bTG5WNAS+uTC0CKWYFyuZo7eUxBXQh6jGbgQMaParG4Zo2IhzlEJRZvcIYlRYIKU4w3Z+JvROnNMLPY5128U63GTBqcR2ugKzD4ZzjDQXHyujf3NUGcM/G4A8s0xbd24EBqyjzAmMU/ZhHjR7B4qs/hafeYROH0c0+Gi9/m4kDoB/yTxasOSBEm4WJrIilg3v8DHEeQJWhw+BeMvZU/wgE784ceqI/dWtGu+o/oP8ieiYLdBycxZuD4Ezg0U767qbOLgTybJSntLotraTqjahcWlsjUIbcgWJIO3cvojNFUGfVB4mfySHt7RaME/VAF6eX/kanJSp8gRfWcnGYi7P0hUYHOY54iAAdW4MXMEnotHhtEVCe7Sp0+PeMf1F3wQH7PZNEgCT/wDYrZtp1DclreAkraanH1EGoxycmJn6EdHfe53kLDrYclOnoyk3MN9TrHLdlmja4AJkk+bnQDadl1S/HU2gRAM31W552k+id0z5MVmSFERbXj7rQB7l1BVNKCbtPq8heW9NPc7efOmYRx/6V7MBvlMwFwkL581WM9fEDbgB/wB3UxhmhEawXJQl2mgSLaW5q85p3K1qi7kl5hYlLggsSbFHvASzFnPgm0xvOMu0U7+GPX3o2EF2fGswACTrQPWIHqStE7RjwO8adP8AE9s8gZ6Kj4zu5IET1lUDJitoVhaj/otIeKqT+Bp97oVtKmw+CjUfxJjk0fFMFkw5IEWbpYta2FbTpPfZrXO4A/BN20aoiKVOnkLhu0wPESc1fTwlV+dUkSBDQ4gSRwH1t2wpgtUA3b+Is3J8CKBoirtaGficG9CVMaOaPFVH9IJ94A6p7S0GMyHH8Tg3YM4vmTt2IyhgqLBLmsnf4upRrRorwuf3gNXc+ZmGYWjsD6nqGjkAfes12vwjabqWqzU1g8kSTlqRnxK+piow+EWG4W6L59+01nfw58qvvpp+kaeMf8grUYtzHfZXAe2otcHlvdh0bYcc+qc0NDUmiXgg3s5w3+ST9hL4ZokjvRze4LVijTbnHqVqUyw5gOcEwF2HpizO7Y+FoBvtkq1uHn6hd+I8NhjcFZidI0g0ta6DBEtGXmlWI01Tp98zu1nugbOA2JgpKOYGTGYcBbWY28Q0TtjYrabWm7i6IBl3dzWVrdqqYHde0T9gE53zHHeltbtA53ha93m4x7r9ULVaSQ1pVG4E3T8XRZtHHPqsv26xzamFqxubnvDwkVTG1nbWs/CL8zJWe08XF7Q57nd2bkm8lL+YjnSsd8Zl3M0fYvTAo0y0loJnM5CZHOU2xXapuQc5/wCEEdTHxWXwOHaWNMTYIsADcFGb5l+qiUC0UnJhVfTlV3gphvm4z0EJDSx9dz3aznmHXDTqjV3ABHVcQ2PEPegqmLjwC/nl+aFbiq2cwmoUxxCmYYESRc+cryF+nP8Au8j815JKVCcxoKgRsQFGUzFCg3/cf/bTH/t7kTQP+3h28SHPPwb0VK2J/U0jN0PAiUNccgT6I2lofEOEim4De7ujmbJ2yjijtFIeWrT/AOIlQ/dQcQalYOJyiXkz5kpy21Bed4s3LniKhoePHXpM8g4vP/xh3wVjMLhm5uq1T5NDBzc4nonmH0PT+zUdx7o+re3kTyKLZo8DKnTb+LvHK3VMApL2oIBqufMztOoz/SwrSd73OeeTNVe0nQqmhVNRjGAUqkAU2tMhpgzGtzK14xDBab7gEu7RHWoVBqkdx9yN7SmB2O2MCL1b5zMN2Epa/tWE2IYf8s+gW0GgabSLSLyS6I3QBmsN+z6pFR//AI55FfRg8Xim9xDiLw0W1rzulo/uCFELcGFUODO08NQZk1vGJ6qLmNccnuuCBNhERETa3VWmpBsKYHN3iPHZCErYxsAPrEmADqwy9pMTOw2i0lNFADmL1QunRIuGNb5nPZmbnYOSj9IBt7UZSA0EyIkQbC494QFbTLGazoAm5JyMCBnGxKndraQHde0DKGycrW1APet0015mjUeJpXN26rnXiXO1R9a9tlhzXBUAM/w2icwNYxO07LeaxdbtRPhbUefRvW5QlXS1d2TWN8zLj/kY6JbXVJPMatvUPibo6RaCZeXTszGZNg2eCwv7RcU15ogHvDXJBsYdF43WVD31XeOq6NwOqOQgLOY1v8Z43R7gk/LWoSBHC2KYJM0Og9OGixrCDFySIMyZbHNH1dP1H+CkeL3fAR70q0fGo02mEZKja7dfqJQLdDuZypia7s6moNzAB1z6pVpLBl0EEucCDLjOXFH1sY0bQhX4sbAT0/XJAtSqTkwzTQDEvwVN7Z71nRNr2m3XojWsSh2MeciG8BPUqJD35lx4m3LJY6s5yxmrhdlEcEtGbh6XSXTDNd4LTYCDIzMoqlRhep4fWvvJ96FMIdWZpy20GpYlzWhoIsNy4dZ2ZJTBuGaFYGgLuqoOwm6TFzMGVczBb0YuoDWYzdIlLcM1cVq8s+87afR6eHpMyawcAJ+aprReajrmwHdIuDA35dUd9HpgXvxP6Coq4+kwWLfT8l7woezPE1SpjMiKbnREEzsmM4H1ipucWQD7OnawtMDcBx6pW3SjBGtUdUI1eEt1r2nPW6BD4zT7LEtbaY14trRMEk5wNiLRTXmcNR4mho0tcT7Qm5FhF2kgi/mCrfYU253/ABGffZYjEdrRsf8A2gn5BLa/aJ7vC1x4ujo0fFCa1JYxaDt4n0apj6VPa0ch+SVaV01SfTLZgbSbAWIuTbasA7HV3ZBrOAvzMoHS7n6nee50zmTGW5JN4pOkRwtGAyZ7spjxReXOyNNwsCbmIyWnr9qw4C7nGBIa3bxdfksdodg1oN5BT9lMDIAKapdGmcCOWgr7mW1dNVXeGn/e4u6WQ7qtd2b9UfdgdRfqrVFzgBJtxUrXdRvMcKCDxFmkMHLTLi50ZkyvYJz4uMwG7LAfr3L2M0lSbJLgeHe9yBfpwgE06LyBeXd0W27yn0+sVxj+YD9IHczQheLljH9oqz8iGjyHxK79ILwNZxNryUPwX/UZ3ylPAmtOJbsIPC/uSfE4dzqjnB0AxaBmABmrNEs7n9X69yMwtHWBP3j70IApE4jO8DMHo1XNbqgwukOdmSUxZhgFc1gCWaw8CHoitmDO5ENwW9HEriA1WM3SJTSwrQrdUKUealSolxhrSeAWBWY7bziwEGrPgeiq0aZptPl8UdpPRNUU3O1NUNa4nWIBgDYDcoTspT9oA0gloMENsbyReDtjYqBbOVwdoo11BzzL1bRwzn+FpdwC1OF0L9mk1vm4yfWZ9wRrtGERrOnk0dZ6Jy2SDuOf2iGuz4EytPRDvrOa3qelkbQ0M05NfU8z3W/LqtCzDsGWf3RJ5m6Jp0iTEAfiMm3kqkoKO1ZO1Z25MT0dEGLNogcA7qWn3ryfex3v5QF1UdN4rVPmeI7QBxzqPP8Ab1ueiEfpCofDTaPN0uPUgdF1oAyheqOsvIa9qNxPSW1QRRUxD3VNWo93iAgGAAYvDYlMDhqZPdDo+8ZJ5BUmkCZi+9WHEtGbs/U9F1SszgATUpBDmX0qLRkFYckAdIjY0noqn415yAHVI6Lk7x3UURiAhtKQaZjYCeiqpAmNYk7VOu2dYb0SU9LjeCzZUxRgsbquBLTA3cEViNPuHgpcz8B81NmCCubgxun9eS9JqNJjkieeKtQDAMVV9M1SQNYtE7ABHxRbdE616ji78R/RTOjoQ1MqZPp+in+D7KVnZgNCMKq9oxALE9xmapYKm3ws9Y+JVowxfLbX2Le4PsSM3uJ/X62J3R7P0qcQ2wIngbcMyD6I8Zg5nxun+z+s7+XAH3/yv0S/HaFq4Wt7Ks2CQHAjJzSSARyNjdfoZlANMAANjyssF+1jBhzKNZtyxxYfw1BLTzb/AJLW4nLzMhgmxTHqrdGeE/icqadqY4FGdm8NrsdJOqHiYz720Ly+mXJA9z0i4QAmXgqbGk5SeCfYfRzBdtKfvVHT0Ee8pth9FvIB1w0H7AAt6fNMFmg7miWuz4Ey9PRdUi4DRvcQPfmiKWiW/WqE+TR8TC0DdGAG8bbk+djb1RbKDAJueHdG3b679gT1o014XP7xLV3PmIqGjWi4perz7sh700wuDe6e8Gj7ogHlAKIOKa3IAcBrH5dUFjNLgZuA4mTyC5rhE2yP+TBSqP4/mVdocC1mGqkEk+yf/wAVlv2dsc1ztYFvhIkETAdvTbF6dGQl3HujkEu/e79ZpJ1WhwJgbJv5pBugxAxtHC2IU7z6EKbjm4N4Kqr7MA31necuv5wsjiO1M+Bj3+bu63l+QSzE6VrvF3imNzBfmbqxrmjTiFt6jTZ4nSzGEazg3yLg0ctqUYrtTTBOprPN/AIHMrBuwzjUedY96O865t5m6aa5zMDgIHJKrXpA+kZTtd/tGVTT9UmRTaB5kkrqUmsFxS/Jre5R0KXqAu0huafVVVMY87hwHzV9PR52lEs0eOKHNJfE37GKSCcySrKeFJyCdUsM0K7VCw1/U7RFDNHk5olmjwEeFzVSWrNDCiUsoALzaTde+W3hKuNNUkw79eqykSXE5tlM2OH7H0wRJzyHylOcPoGgwZAx69Ffoc+1oUyTGoIPFsRfZaFfUpt+qQ4zJzdxysF7wUTyiZGl7NsarZHkMjaB19IRlOo3dq+RgG//AEhHGociG+mwkbpy84Xqo1jeCYysIAz7tzMcEWJmYXUxLRtk7hfLfuVDsXI8PdNjfYTBysLTmQqwwNBm17EwN9gSSTeN2YXqz27c5MWE2/HffcBbMk2PkgxJ35gGPu2jPM7UB2gwf0jDVqMNksdF8ns7zBAmLtG1SrY0HNo4EkxfKNnJVYnGveC3IHMNtIPMnmEJYCEAZhsPoem1jfaEudAkTqjhvN+CZ4HBuY2KVMUwYv4SeJPeKK0pV+jtaWsbcxuMROefNBfv1pbMO1t0gAeu3koKlQUvEqVWq+YezC/afxiSeZ+SYnGwLzAA2gD1ssq/Srz4YbwHxKEq1nOzJPEqQ3b522lAtl8zT19NsbkR/SNY8zklmI06TkPV1yk8rhSWqO/cY1UVeBCa+PqOzcY3C3uQhcuwvALIUrK4QrdVcNOy7M2QfUAzKGqYobLqLMGTmiWYMDzTcIvO8XkmBNqOJsPirWYVxzR4pgZBTAWGr6E7T7gn0deRJC8h1GbgTgCkGyvCqNglGUcFXeJbT1W/aNhzdATUtarcCJNZR5gwYvOAG1MWaLA/mVhwYC887N6oqjhaQ8FIvO9xJ6NiPUlUCxI7yBFG4HiI2knwgu9ITCjomtm5oYPvkN9RNz6J4xtQCxbSG5sA7bd258JzOxXYbRIJOvrkXvZoJnZt9U4UKC+MxJruYiOApt/mVS7yYIHN0e5LtJ0Wte3UaWiPrGSSPQeS31KhRp5NaDviTzKyXa9v8SmRt149IIRFFxsuNxMWoSdz7jzszUGqWETABGVtUDft1SD6J6a5NhfPIF++xJhozIWR0DidVzXbLcv/AMk8lr3U9zC6MtYw3KLeXoqhEmR9te94m13GNndYI5nJCY3Gii0awI1pgDVYYDcyG7BbMpjqOAOs4MaB9UREC5k/JYnSmK9o8m5aMgTJie63iczxQu+kTVXJjuhjg7wkDhYxx8R9SrfZk/L8hc+srNU2EcTmmWDxr2RBkbjlCSHJ5jMY4jmnhPLnboPdKs+jbJ9BZBP7Q02jvNIAzOfAAbbq9ulGGxDpOQ/IZI8iZgxF20ohtKnETrnbfwlZOiP16LU9rcQXMZ3YaHGM/s+ay1JQ3m4ldtLQV1eAK62nK8yWyC7CvbhyjMJo17zDGlx8gmojP2iCzKOYtawq1mHKf09Chv8ANqNb90d93Jth6kImiKTTFOmXu3uv/izL1JViWDndziTNdqO3eIsNox7/AAtLjuAlMGaFAH8V7Wfdb33cm2HrCcilVf3XODB9mw/xZbaMyr6eiWAXJceQ5BUpa0E/Mna5qH8TGaRoMa4ez14jN4AJO0iNmSEIWn0zozXeIc1jRY5k5DID4qGH0MwX1S8/aqGBx1R+aVUtCzk7ARi3ICDyZnqFJzzDGlx8gjqehnf6jw3yb3j0t1Wlp4O0Gw3DuN5beiLoUAPCJ4COZOaaltTHAzFPcOfxEFLQTYtSe7zc4A8ti8tNqu3gdV1U9I+h/ET1D7MzWHwlf6lNlEbw0A/3Ol4UmYHWILnPqTtAnYDcu47k+DnnJvqbKFduqBruMEgANG05Iv8AK3MDIgdLR7Qcmtg/W75IDjsyEiOCIp4dpt3n+WzIi0ZZ9Ap4Z7IktgWjXNzLQTbYQTHog6mNjx1SfJg1RbWtfMEEbPqrhQHkztUa08O7YA2c9988vmrPow+sSen5pHiO0Go0RDQBALiBl5n5JBju082DnO/CD73QOQWk06c1UZuJtn4mlT3DhcrAdvsc1zQ5huHjLYHEzcIKtpGq/JoaN7iXH5dEr0yXFoDnE94fqMlM90jHSJQluy/YwjRmnXsibgRn8x5Svoeje19F1IXioABDiADcDxZC17wvlbKVlNrUC1iphtRBE+jaZ048jV1qeq4DusOtwBdkZ8kqpPm+48z+rLJscZzjzCYYfHOEZOHIonrBzniAtEoMczTUv18lZVfA3bzuG1KqGlGxex3FB4yocS/6O0wyzq7gcm5ikDvd7lo34g8cw3Rbvbu9sf5LCRRH+44WNU+WxvqdycsuZ2bVTTizWgAAQAMgB8rKWMrtYwyYAEn02LMzYr05XLiBumAdyX4alM3hc19bvG/HzTjs1Qa8VpbLgwFp+yTN/PZmp3TqHT7j1bpjMqwmjnPMMY558gSmLdDBn86qyn90d9/JuXrCYto4io2HVNRg+q0aotvDYn1RGB0TSDQ4gn8VunzTktqCDcajFNcux22i6k6kLUqJqO31JPrqM+JRDxWcIe8Mb9kQBw1GWPqmlUMgNbYbm7bER16L1NgbkGsk5k3knnm7yzVQZyMKMScn3AKGjfuk5+M6oHi+qM7gZ7CjmUwLTMZBg1dp3eRHJSpvaSZLjEychYwY3oZ2Mg2cIBPdYLHvd2SfIDmUQo+WMzVCg0N+yyYF7u2Af+vRRbWaQDciRJd3RBAMjYcx1SnE6TbTHeLWce87Zv4DYk2I7RSf4bHPP2nmB6bfcsapSp8wlpu/Amsw7mlziBrXtA2cdi65pBvDSf6jHmdiVN0w2nTaSWs1mtJJMkmNg9Ss3prtaQWhrXOk+J+Qjc0Z+sLM085J3M7Q3qbR9ZrXfa6k25C6X4/tG1ttYTub3j+SyA0i6s1pdUcZBlgBaG3iDvXWtAGwKStfaDpUSina5GSY0qaecTIYf6nX6LyTPrt3rin+VXPmP6FL1N5X7QtyYCT+tyT47tIR4ntb5Znk2SFmXsqP8bzG4WHIWXBhGN2c1Q//AKK/pEnWz9mWV+0znOIY0ujMudqi+QAElylVq4iYcRSMAlrYkTvNyOaU1sMPaa42EHkbI6naTv2n4kpNa7LKMHeNp0NJ3E6MIJlxLjvKtAAyhCVtIMG2eH6hC1NJuPhEcbqQU6r8yjUojQ1Eq044mmNUwddsHPfK9gnvc8FxJF+GW5T0x4WD74+KZTTRUEFjqUwDD4lwHfAnePkjaNYFCPYqyFScNAxiN2sBXfYJXSxLh58UdRx7TnZCUMzMNw7c5RNFgbOqdWTJjIneVRScCJBlWNQZInbGMsPjXNmRPmPks72n0o97mUWtcGuI1nQYN7ieab0nEK4wc01KpHMBqY8QVo7vomvY+1Sr50/cgqtPu2RfZd38Vw303fBavcJjdpmzNSJAIAguJNoAzN/koazSSCXPI3SB9bb/AEnollTSYJhsOlpBsSI8+SWYzTrRZz9b7rL+6G816OUUZMjVWbYTQ1sTAjWDd4YJP1pE7D4bygcVpFtMF7iGC8ueZzgmNg8I3rN1tMVXWY0UxvPed8hySXS2FNRp1nFzthJnkpmv6YOBKVtGxkzTV+0zHeEPqHZI1Rxv8AgK+k6z/rCmNzM+efJI8DRqs7zXd4tLdkgGJg+nU70zpWaJOQ5qS5uWPY0fRogdwkW0Bnmd5ueqsLYQ78YAQADfbsHFcfi9gv0UOh25lOoCXhgzi6FrOE3vGxVl7neXCymzDJoTG7GDnPE99I+yPVD1wS9k/ePSPimDaICFfepwb7z+SJWGdphHuT+jyvIpgsvIdRm4kKlWBcgDzt70DW0gwZSeH5pYKLnZyeKJp4LeiFBF7jA1k8SD8a45QOp+Sq9m52cniUwZh2hTIjJMDqvaJmknmAMwm9ENogbFYSuAoS5MLTJU7EIfTb/D+Me4q6UFpR3h/F8CupjLiY/ElG9DVHgIylhHui1jf0ORRlLs8XxJPpdVpSPJiHrAcRC6spUcFVqeFpjebBbPBdn2t+r6m5R4wwbsHFxzscgL7kwFRxEl2MzGi9APaZdUI8m/n8k4dgTkHDg7Pp8kz9lOUnyHdG3YL89yvazU8UNsSABc3v1O/auKl/EEOR5mfqU3MjWBbO8fH81fh3Tn0TOtWFw1s+br79mX2c96HrUWeKG0xxgH0NuSA2xAyDGCtnYwM1pDuKH13tINNxa7eN20HyVeP0tRD9TXvY60EC/mR714uEtIIII4qaoSozHoATOtouI1XOJA2ZD81YykBkF32oGaoqYwbFGTUc7yoBV4hBVLnIV9clcbTJzRCljkzNXqWVsTqgkXgSo06hc0HeB1UcbTim7giaDIDR5fBMwoG0HfMobhyrmUFdCkGoS5M3ErDIUwugqFWoAJcQEO5nSVkG3xv/pHIfmqsRpNoy5mw/NKqmkzeLyZnL81XRtXO52k9S4QR+7EMFpXVk3Yl528l5U/BX3EfLPqaXVUtVcc8BSpNe8wxhJXnrSd+BLGdV5nCqHvTUaEqf6j20/ImT/aAXDkpM0UyYAc8+YjoJJVKWb8ttENcr4iUGcgrWYV52RxWmpaLcBJDWDeTGzZm7Ydya4bQjbEunba3XPqmijTXneKNwx4mPo6LneUr7T4f2bmDKRPrdfTvZU25QPf8yvn37Qv51Ph+vemlF0ggRa1GLbmO+z9Br6TCRMMHxTl0WAbkQd2XD4pB2ZxTW0aU7Q4RvglOa1dzmwG6jQQZJ1cjOz4wiCAjeAeTiexMi7navkM9u6+w7diDdigDDWyb+e8ZDzAz2FD1sfRbYuNQ7mCB6nbzKW4nTr4im1tMeQBPUR0QmpTTiMWk7R1Uqu+u5tMEGziBbgD8VTiNMUhlrVTyH69CsY3C1HPL3OLjJuTJ9U0ZYJVW5x2RtOhnuh9fSlR2UMHlc8z8IQjRJlxLjvJlV+0GxV0axLnDYAOqjZqj8mUqqrwILpPAB79aYMBX4eWta03IAHJEeyJVjKIWl/qAfE0LvmUQSrGUN6IgLoSy/qFiRZTCshchSaEsmFBdJHucSB1RLULpI+AT9dvvUcTjQzzPEW4py02ZQFEWzqp3MOJQ9XFNbmZO7NI8TpYnby+aAfiHHbHBVU7E/rMme7H6RHWJ0vut1P5JTWxriZ65oYlVvrAK6nRRO0SV6rPyZa5xNyZUXVAFyhh6lTwtMbzYJthNBNzqHWO4Zfmsesi8zlpM3ESHELy2lHAwIDWtG5eSflfj+434/5/qPsJgWf6dEvO9xJ6Ny9XJkMK8jvPaxv2WwJtJGqyATF7lNqjg4jVDjGwWGYzHpuVM6gjuUxYbzmGjKTtAzThrPAxJyfcFp6MaMmE3N3kNFovDcwb5q8Na2W639LGxsI2X2g+i69zdUukkwY1jqidgN5hCnGkZH+ljYHiBF9thG3Nb0f9jO1QwNgzqtbJzcZMuJyz2uNrZqx9IC73k/4j59VnsTpRtOxcxmX3nGAADAkzAF42JViNOT4WOf5vMDl+YXFqVPmGtN34E1tTSNNlmCT5D47V8/7eVS6rTJsSHEjd4Ynqp4jH1XZv1RuZbqLn1SvG4WQwjc73j5KdrlXOBHrbldzD9FY99NjdQjIi4mNYifcp1673mXuLuJ9wyCCwVmgG1z71f7Tco3ZiceJUqqN5YqDHFeLZUhTQhcQp0VTs+a5E53VoZCm2NyzIHE3E5TpqvDjvVPxAdESEPg76531D0AWA5zNMNIXpUyROSg47ylGaJ6y9Pogq+kmty7x6c0rxOlSbT6D5qinbVH8Y/eJeui+Y8q4prMzdLsVpc7LdSkj8QT5KpW07JF3beSvdMeNoZWxpPn5n4IZzyc1U6oAotc55hoJPkq9lEm3JlheFW6tsCY4XQL3XqHVG4XPyTrBaNazwN9T81O9yg43jkt2PO0z+G0XVfc90bz8k3wehKbbwXnefknTMONt1blwUj3DtKVoqsFp0dnQIljPRAYnS9NmXeO4JNjNMvfYHVG4fNYtJ3/Ams6rNO/EMaYc5oPmQvLD+0Xk34g9xfXPqfcXaT2Mb8B8+iRY3SlJhJdUa0kkkNu6SZM5n3LMVsTVqjv1DG4WHIZ+qoZTAyEInvx+kTFtP9jC8V2lLn6tJoBkDWqySZ8gbDzJVNbG1XyHVCRuZ3Wn4kcUvqNl0jZt4KftEupXZxtGJRCmXsYBkOXzXnO/WapNRdaJU2g8mUavU7SdruLRsz9VdVZAaBuVWjWfxH8G/FE4ltxwXHAbAmDJguqrG05XQrWhcWmgTzWgLzgpLgCCFIBTaq3FU1cTAyRBS3EEnHMNKF0eRqkkwNd5vxhAYjSJicgdyVuxTjYWF9pOearpWjY+20lqXS5+se4vSwEhscT8AM0pxGkC7Mzxy5IIlclV06FNOBJXrO/Jljnk5lRJAVFSsp4HDOqugEDemlgBkwACTgTj6y7QoVKnhb65BP8LoWm257x88uSaU6AiRYKV7ocKJQtv5aI8JoEZ1DPkLD5lPMNgw0Q0BoRVOkIUy6FE9Vn5MqRAvEqFAcVc4gZmAlekNL6hLWi+8pJicY9/iM+WzkjSgzc7CC1ULxHmL04xshnePTmkuL0k9+Zgbhb/tChy6LqtKKJxJ2qM0Hc5TDJV2qFKo0xZNzAlIYvKQXl06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4" descr="data:image/jpeg;base64,/9j/4AAQSkZJRgABAQAAAQABAAD/2wCEAAkGBxQTEhQUExQWFRUXFBQYGBgYGBgYHBcXFBQWGBQXGB0aHCggGBwlHBUUITEhJSkrLi4uFx8zODMsNygtLiwBCgoKDg0OGhAQGzQkHyQsLCwsLC8sLC8sLCwsNCwsLCwsLCwsLCwsLCwsLCwsLCwsLCwsLCwsLCwsLCwsLCwsLP/AABEIAM4A9AMBIgACEQEDEQH/xAAcAAACAwEBAQEAAAAAAAAAAAAEBQIDBgEABwj/xABCEAABAwICBwUEBwcEAgMAAAABAAIRAyEEMQUSQVFxkaEGIjJhgROxwdEUQlJicuHwBxUjM4KSokNTsvFzwqPi8v/EABoBAAMBAQEBAAAAAAAAAAAAAAIDBAEABQb/xAArEQACAQMDBAIBBAMBAAAAAAABAgADBBESITETMkFRFCJhQnGRoSNSgQX/2gAMAwEAAhEDEQA/AFjyq6jkldjK7trG8Gknqfgqy2qfFVd6ao/4tleELf2RPW6noRvqXmPUqt+k6LfFUYDu1hPLNKfoQPiJPEuPvKnTwrG5Acgj6SeTM1N4EYDTlHY5x4MeesQoHTQ+rTef7R7zKpZTnJvRWCiTsKHp0x4/ubl/ctp497p7gbuvrHlb3rzqziDPmrKdAiFU9maH652EIA+YkZoin4oMm5vtN1e3BM+zPG/vTfAYYFjSdyLGHATHuSCRBWiuOIkZh9wVrMK47E5bTG5WNAS+uTC0CKWYFyuZo7eUxBXQh6jGbgQMaParG4Zo2IhzlEJRZvcIYlRYIKU4w3Z+JvROnNMLPY5128U63GTBqcR2ugKzD4ZzjDQXHyujf3NUGcM/G4A8s0xbd24EBqyjzAmMU/ZhHjR7B4qs/hafeYROH0c0+Gi9/m4kDoB/yTxasOSBEm4WJrIilg3v8DHEeQJWhw+BeMvZU/wgE784ceqI/dWtGu+o/oP8ieiYLdBycxZuD4Ezg0U767qbOLgTybJSntLotraTqjahcWlsjUIbcgWJIO3cvojNFUGfVB4mfySHt7RaME/VAF6eX/kanJSp8gRfWcnGYi7P0hUYHOY54iAAdW4MXMEnotHhtEVCe7Sp0+PeMf1F3wQH7PZNEgCT/wDYrZtp1DclreAkraanH1EGoxycmJn6EdHfe53kLDrYclOnoyk3MN9TrHLdlmja4AJkk+bnQDadl1S/HU2gRAM31W552k+id0z5MVmSFERbXj7rQB7l1BVNKCbtPq8heW9NPc7efOmYRx/6V7MBvlMwFwkL581WM9fEDbgB/wB3UxhmhEawXJQl2mgSLaW5q85p3K1qi7kl5hYlLggsSbFHvASzFnPgm0xvOMu0U7+GPX3o2EF2fGswACTrQPWIHqStE7RjwO8adP8AE9s8gZ6Kj4zu5IET1lUDJitoVhaj/otIeKqT+Bp97oVtKmw+CjUfxJjk0fFMFkw5IEWbpYta2FbTpPfZrXO4A/BN20aoiKVOnkLhu0wPESc1fTwlV+dUkSBDQ4gSRwH1t2wpgtUA3b+Is3J8CKBoirtaGficG9CVMaOaPFVH9IJ94A6p7S0GMyHH8Tg3YM4vmTt2IyhgqLBLmsnf4upRrRorwuf3gNXc+ZmGYWjsD6nqGjkAfes12vwjabqWqzU1g8kSTlqRnxK+piow+EWG4W6L59+01nfw58qvvpp+kaeMf8grUYtzHfZXAe2otcHlvdh0bYcc+qc0NDUmiXgg3s5w3+ST9hL4ZokjvRze4LVijTbnHqVqUyw5gOcEwF2HpizO7Y+FoBvtkq1uHn6hd+I8NhjcFZidI0g0ta6DBEtGXmlWI01Tp98zu1nugbOA2JgpKOYGTGYcBbWY28Q0TtjYrabWm7i6IBl3dzWVrdqqYHde0T9gE53zHHeltbtA53ha93m4x7r9ULVaSQ1pVG4E3T8XRZtHHPqsv26xzamFqxubnvDwkVTG1nbWs/CL8zJWe08XF7Q57nd2bkm8lL+YjnSsd8Zl3M0fYvTAo0y0loJnM5CZHOU2xXapuQc5/wCEEdTHxWXwOHaWNMTYIsADcFGb5l+qiUC0UnJhVfTlV3gphvm4z0EJDSx9dz3aznmHXDTqjV3ABHVcQ2PEPegqmLjwC/nl+aFbiq2cwmoUxxCmYYESRc+cryF+nP8Au8j815JKVCcxoKgRsQFGUzFCg3/cf/bTH/t7kTQP+3h28SHPPwb0VK2J/U0jN0PAiUNccgT6I2lofEOEim4De7ujmbJ2yjijtFIeWrT/AOIlQ/dQcQalYOJyiXkz5kpy21Bed4s3LniKhoePHXpM8g4vP/xh3wVjMLhm5uq1T5NDBzc4nonmH0PT+zUdx7o+re3kTyKLZo8DKnTb+LvHK3VMApL2oIBqufMztOoz/SwrSd73OeeTNVe0nQqmhVNRjGAUqkAU2tMhpgzGtzK14xDBab7gEu7RHWoVBqkdx9yN7SmB2O2MCL1b5zMN2Epa/tWE2IYf8s+gW0GgabSLSLyS6I3QBmsN+z6pFR//AI55FfRg8Xim9xDiLw0W1rzulo/uCFELcGFUODO08NQZk1vGJ6qLmNccnuuCBNhERETa3VWmpBsKYHN3iPHZCErYxsAPrEmADqwy9pMTOw2i0lNFADmL1QunRIuGNb5nPZmbnYOSj9IBt7UZSA0EyIkQbC494QFbTLGazoAm5JyMCBnGxKndraQHde0DKGycrW1APet0015mjUeJpXN26rnXiXO1R9a9tlhzXBUAM/w2icwNYxO07LeaxdbtRPhbUefRvW5QlXS1d2TWN8zLj/kY6JbXVJPMatvUPibo6RaCZeXTszGZNg2eCwv7RcU15ogHvDXJBsYdF43WVD31XeOq6NwOqOQgLOY1v8Z43R7gk/LWoSBHC2KYJM0Og9OGixrCDFySIMyZbHNH1dP1H+CkeL3fAR70q0fGo02mEZKja7dfqJQLdDuZypia7s6moNzAB1z6pVpLBl0EEucCDLjOXFH1sY0bQhX4sbAT0/XJAtSqTkwzTQDEvwVN7Z71nRNr2m3XojWsSh2MeciG8BPUqJD35lx4m3LJY6s5yxmrhdlEcEtGbh6XSXTDNd4LTYCDIzMoqlRhep4fWvvJ96FMIdWZpy20GpYlzWhoIsNy4dZ2ZJTBuGaFYGgLuqoOwm6TFzMGVczBb0YuoDWYzdIlLcM1cVq8s+87afR6eHpMyawcAJ+aprReajrmwHdIuDA35dUd9HpgXvxP6Coq4+kwWLfT8l7woezPE1SpjMiKbnREEzsmM4H1ipucWQD7OnawtMDcBx6pW3SjBGtUdUI1eEt1r2nPW6BD4zT7LEtbaY14trRMEk5wNiLRTXmcNR4mho0tcT7Qm5FhF2kgi/mCrfYU253/ABGffZYjEdrRsf8A2gn5BLa/aJ7vC1x4ujo0fFCa1JYxaDt4n0apj6VPa0ch+SVaV01SfTLZgbSbAWIuTbasA7HV3ZBrOAvzMoHS7n6nee50zmTGW5JN4pOkRwtGAyZ7spjxReXOyNNwsCbmIyWnr9qw4C7nGBIa3bxdfksdodg1oN5BT9lMDIAKapdGmcCOWgr7mW1dNVXeGn/e4u6WQ7qtd2b9UfdgdRfqrVFzgBJtxUrXdRvMcKCDxFmkMHLTLi50ZkyvYJz4uMwG7LAfr3L2M0lSbJLgeHe9yBfpwgE06LyBeXd0W27yn0+sVxj+YD9IHczQheLljH9oqz8iGjyHxK79ILwNZxNryUPwX/UZ3ylPAmtOJbsIPC/uSfE4dzqjnB0AxaBmABmrNEs7n9X69yMwtHWBP3j70IApE4jO8DMHo1XNbqgwukOdmSUxZhgFc1gCWaw8CHoitmDO5ENwW9HEriA1WM3SJTSwrQrdUKUealSolxhrSeAWBWY7bziwEGrPgeiq0aZptPl8UdpPRNUU3O1NUNa4nWIBgDYDcoTspT9oA0gloMENsbyReDtjYqBbOVwdoo11BzzL1bRwzn+FpdwC1OF0L9mk1vm4yfWZ9wRrtGERrOnk0dZ6Jy2SDuOf2iGuz4EytPRDvrOa3qelkbQ0M05NfU8z3W/LqtCzDsGWf3RJ5m6Jp0iTEAfiMm3kqkoKO1ZO1Z25MT0dEGLNogcA7qWn3ryfex3v5QF1UdN4rVPmeI7QBxzqPP8Ab1ueiEfpCofDTaPN0uPUgdF1oAyheqOsvIa9qNxPSW1QRRUxD3VNWo93iAgGAAYvDYlMDhqZPdDo+8ZJ5BUmkCZi+9WHEtGbs/U9F1SszgATUpBDmX0qLRkFYckAdIjY0noqn415yAHVI6Lk7x3UURiAhtKQaZjYCeiqpAmNYk7VOu2dYb0SU9LjeCzZUxRgsbquBLTA3cEViNPuHgpcz8B81NmCCubgxun9eS9JqNJjkieeKtQDAMVV9M1SQNYtE7ABHxRbdE616ji78R/RTOjoQ1MqZPp+in+D7KVnZgNCMKq9oxALE9xmapYKm3ws9Y+JVowxfLbX2Le4PsSM3uJ/X62J3R7P0qcQ2wIngbcMyD6I8Zg5nxun+z+s7+XAH3/yv0S/HaFq4Wt7Ks2CQHAjJzSSARyNjdfoZlANMAANjyssF+1jBhzKNZtyxxYfw1BLTzb/AJLW4nLzMhgmxTHqrdGeE/icqadqY4FGdm8NrsdJOqHiYz720Ly+mXJA9z0i4QAmXgqbGk5SeCfYfRzBdtKfvVHT0Ee8pth9FvIB1w0H7AAt6fNMFmg7miWuz4Ey9PRdUi4DRvcQPfmiKWiW/WqE+TR8TC0DdGAG8bbk+djb1RbKDAJueHdG3b679gT1o014XP7xLV3PmIqGjWi4perz7sh700wuDe6e8Gj7ogHlAKIOKa3IAcBrH5dUFjNLgZuA4mTyC5rhE2yP+TBSqP4/mVdocC1mGqkEk+yf/wAVlv2dsc1ztYFvhIkETAdvTbF6dGQl3HujkEu/e79ZpJ1WhwJgbJv5pBugxAxtHC2IU7z6EKbjm4N4Kqr7MA31necuv5wsjiO1M+Bj3+bu63l+QSzE6VrvF3imNzBfmbqxrmjTiFt6jTZ4nSzGEazg3yLg0ctqUYrtTTBOprPN/AIHMrBuwzjUedY96O865t5m6aa5zMDgIHJKrXpA+kZTtd/tGVTT9UmRTaB5kkrqUmsFxS/Jre5R0KXqAu0huafVVVMY87hwHzV9PR52lEs0eOKHNJfE37GKSCcySrKeFJyCdUsM0K7VCw1/U7RFDNHk5olmjwEeFzVSWrNDCiUsoALzaTde+W3hKuNNUkw79eqykSXE5tlM2OH7H0wRJzyHylOcPoGgwZAx69Ffoc+1oUyTGoIPFsRfZaFfUpt+qQ4zJzdxysF7wUTyiZGl7NsarZHkMjaB19IRlOo3dq+RgG//AEhHGociG+mwkbpy84Xqo1jeCYysIAz7tzMcEWJmYXUxLRtk7hfLfuVDsXI8PdNjfYTBysLTmQqwwNBm17EwN9gSSTeN2YXqz27c5MWE2/HffcBbMk2PkgxJ35gGPu2jPM7UB2gwf0jDVqMNksdF8ns7zBAmLtG1SrY0HNo4EkxfKNnJVYnGveC3IHMNtIPMnmEJYCEAZhsPoem1jfaEudAkTqjhvN+CZ4HBuY2KVMUwYv4SeJPeKK0pV+jtaWsbcxuMROefNBfv1pbMO1t0gAeu3koKlQUvEqVWq+YezC/afxiSeZ+SYnGwLzAA2gD1ssq/Srz4YbwHxKEq1nOzJPEqQ3b522lAtl8zT19NsbkR/SNY8zklmI06TkPV1yk8rhSWqO/cY1UVeBCa+PqOzcY3C3uQhcuwvALIUrK4QrdVcNOy7M2QfUAzKGqYobLqLMGTmiWYMDzTcIvO8XkmBNqOJsPirWYVxzR4pgZBTAWGr6E7T7gn0deRJC8h1GbgTgCkGyvCqNglGUcFXeJbT1W/aNhzdATUtarcCJNZR5gwYvOAG1MWaLA/mVhwYC887N6oqjhaQ8FIvO9xJ6NiPUlUCxI7yBFG4HiI2knwgu9ITCjomtm5oYPvkN9RNz6J4xtQCxbSG5sA7bd258JzOxXYbRIJOvrkXvZoJnZt9U4UKC+MxJruYiOApt/mVS7yYIHN0e5LtJ0Wte3UaWiPrGSSPQeS31KhRp5NaDviTzKyXa9v8SmRt149IIRFFxsuNxMWoSdz7jzszUGqWETABGVtUDft1SD6J6a5NhfPIF++xJhozIWR0DidVzXbLcv/AMk8lr3U9zC6MtYw3KLeXoqhEmR9te94m13GNndYI5nJCY3Gii0awI1pgDVYYDcyG7BbMpjqOAOs4MaB9UREC5k/JYnSmK9o8m5aMgTJie63iczxQu+kTVXJjuhjg7wkDhYxx8R9SrfZk/L8hc+srNU2EcTmmWDxr2RBkbjlCSHJ5jMY4jmnhPLnboPdKs+jbJ9BZBP7Q02jvNIAzOfAAbbq9ulGGxDpOQ/IZI8iZgxF20ohtKnETrnbfwlZOiP16LU9rcQXMZ3YaHGM/s+ay1JQ3m4ldtLQV1eAK62nK8yWyC7CvbhyjMJo17zDGlx8gmojP2iCzKOYtawq1mHKf09Chv8ANqNb90d93Jth6kImiKTTFOmXu3uv/izL1JViWDndziTNdqO3eIsNox7/AAtLjuAlMGaFAH8V7Wfdb33cm2HrCcilVf3XODB9mw/xZbaMyr6eiWAXJceQ5BUpa0E/Mna5qH8TGaRoMa4ez14jN4AJO0iNmSEIWn0zozXeIc1jRY5k5DID4qGH0MwX1S8/aqGBx1R+aVUtCzk7ARi3ICDyZnqFJzzDGlx8gjqehnf6jw3yb3j0t1Wlp4O0Gw3DuN5beiLoUAPCJ4COZOaaltTHAzFPcOfxEFLQTYtSe7zc4A8ti8tNqu3gdV1U9I+h/ET1D7MzWHwlf6lNlEbw0A/3Ol4UmYHWILnPqTtAnYDcu47k+DnnJvqbKFduqBruMEgANG05Iv8AK3MDIgdLR7Qcmtg/W75IDjsyEiOCIp4dpt3n+WzIi0ZZ9Ap4Z7IktgWjXNzLQTbYQTHog6mNjx1SfJg1RbWtfMEEbPqrhQHkztUa08O7YA2c9988vmrPow+sSen5pHiO0Go0RDQBALiBl5n5JBju082DnO/CD73QOQWk06c1UZuJtn4mlT3DhcrAdvsc1zQ5huHjLYHEzcIKtpGq/JoaN7iXH5dEr0yXFoDnE94fqMlM90jHSJQluy/YwjRmnXsibgRn8x5Svoeje19F1IXioABDiADcDxZC17wvlbKVlNrUC1iphtRBE+jaZ048jV1qeq4DusOtwBdkZ8kqpPm+48z+rLJscZzjzCYYfHOEZOHIonrBzniAtEoMczTUv18lZVfA3bzuG1KqGlGxex3FB4yocS/6O0wyzq7gcm5ikDvd7lo34g8cw3Rbvbu9sf5LCRRH+44WNU+WxvqdycsuZ2bVTTizWgAAQAMgB8rKWMrtYwyYAEn02LMzYr05XLiBumAdyX4alM3hc19bvG/HzTjs1Qa8VpbLgwFp+yTN/PZmp3TqHT7j1bpjMqwmjnPMMY558gSmLdDBn86qyn90d9/JuXrCYto4io2HVNRg+q0aotvDYn1RGB0TSDQ4gn8VunzTktqCDcajFNcux22i6k6kLUqJqO31JPrqM+JRDxWcIe8Mb9kQBw1GWPqmlUMgNbYbm7bER16L1NgbkGsk5k3knnm7yzVQZyMKMScn3AKGjfuk5+M6oHi+qM7gZ7CjmUwLTMZBg1dp3eRHJSpvaSZLjEychYwY3oZ2Mg2cIBPdYLHvd2SfIDmUQo+WMzVCg0N+yyYF7u2Af+vRRbWaQDciRJd3RBAMjYcx1SnE6TbTHeLWce87Zv4DYk2I7RSf4bHPP2nmB6bfcsapSp8wlpu/Amsw7mlziBrXtA2cdi65pBvDSf6jHmdiVN0w2nTaSWs1mtJJMkmNg9Ss3prtaQWhrXOk+J+Qjc0Z+sLM085J3M7Q3qbR9ZrXfa6k25C6X4/tG1ttYTub3j+SyA0i6s1pdUcZBlgBaG3iDvXWtAGwKStfaDpUSina5GSY0qaecTIYf6nX6LyTPrt3rin+VXPmP6FL1N5X7QtyYCT+tyT47tIR4ntb5Znk2SFmXsqP8bzG4WHIWXBhGN2c1Q//AKK/pEnWz9mWV+0znOIY0ujMudqi+QAElylVq4iYcRSMAlrYkTvNyOaU1sMPaa42EHkbI6naTv2n4kpNa7LKMHeNp0NJ3E6MIJlxLjvKtAAyhCVtIMG2eH6hC1NJuPhEcbqQU6r8yjUojQ1Eq044mmNUwddsHPfK9gnvc8FxJF+GW5T0x4WD74+KZTTRUEFjqUwDD4lwHfAnePkjaNYFCPYqyFScNAxiN2sBXfYJXSxLh58UdRx7TnZCUMzMNw7c5RNFgbOqdWTJjIneVRScCJBlWNQZInbGMsPjXNmRPmPks72n0o97mUWtcGuI1nQYN7ieab0nEK4wc01KpHMBqY8QVo7vomvY+1Sr50/cgqtPu2RfZd38Vw303fBavcJjdpmzNSJAIAguJNoAzN/koazSSCXPI3SB9bb/AEnollTSYJhsOlpBsSI8+SWYzTrRZz9b7rL+6G816OUUZMjVWbYTQ1sTAjWDd4YJP1pE7D4bygcVpFtMF7iGC8ueZzgmNg8I3rN1tMVXWY0UxvPed8hySXS2FNRp1nFzthJnkpmv6YOBKVtGxkzTV+0zHeEPqHZI1Rxv8AgK+k6z/rCmNzM+efJI8DRqs7zXd4tLdkgGJg+nU70zpWaJOQ5qS5uWPY0fRogdwkW0Bnmd5ueqsLYQ78YAQADfbsHFcfi9gv0UOh25lOoCXhgzi6FrOE3vGxVl7neXCymzDJoTG7GDnPE99I+yPVD1wS9k/ePSPimDaICFfepwb7z+SJWGdphHuT+jyvIpgsvIdRm4kKlWBcgDzt70DW0gwZSeH5pYKLnZyeKJp4LeiFBF7jA1k8SD8a45QOp+Sq9m52cniUwZh2hTIjJMDqvaJmknmAMwm9ENogbFYSuAoS5MLTJU7EIfTb/D+Me4q6UFpR3h/F8CupjLiY/ElG9DVHgIylhHui1jf0ORRlLs8XxJPpdVpSPJiHrAcRC6spUcFVqeFpjebBbPBdn2t+r6m5R4wwbsHFxzscgL7kwFRxEl2MzGi9APaZdUI8m/n8k4dgTkHDg7Pp8kz9lOUnyHdG3YL89yvazU8UNsSABc3v1O/auKl/EEOR5mfqU3MjWBbO8fH81fh3Tn0TOtWFw1s+br79mX2c96HrUWeKG0xxgH0NuSA2xAyDGCtnYwM1pDuKH13tINNxa7eN20HyVeP0tRD9TXvY60EC/mR714uEtIIII4qaoSozHoATOtouI1XOJA2ZD81YykBkF32oGaoqYwbFGTUc7yoBV4hBVLnIV9clcbTJzRCljkzNXqWVsTqgkXgSo06hc0HeB1UcbTim7giaDIDR5fBMwoG0HfMobhyrmUFdCkGoS5M3ErDIUwugqFWoAJcQEO5nSVkG3xv/pHIfmqsRpNoy5mw/NKqmkzeLyZnL81XRtXO52k9S4QR+7EMFpXVk3Yl528l5U/BX3EfLPqaXVUtVcc8BSpNe8wxhJXnrSd+BLGdV5nCqHvTUaEqf6j20/ImT/aAXDkpM0UyYAc8+YjoJJVKWb8ttENcr4iUGcgrWYV52RxWmpaLcBJDWDeTGzZm7Ydya4bQjbEunba3XPqmijTXneKNwx4mPo6LneUr7T4f2bmDKRPrdfTvZU25QPf8yvn37Qv51Ph+vemlF0ggRa1GLbmO+z9Br6TCRMMHxTl0WAbkQd2XD4pB2ZxTW0aU7Q4RvglOa1dzmwG6jQQZJ1cjOz4wiCAjeAeTiexMi7navkM9u6+w7diDdigDDWyb+e8ZDzAz2FD1sfRbYuNQ7mCB6nbzKW4nTr4im1tMeQBPUR0QmpTTiMWk7R1Uqu+u5tMEGziBbgD8VTiNMUhlrVTyH69CsY3C1HPL3OLjJuTJ9U0ZYJVW5x2RtOhnuh9fSlR2UMHlc8z8IQjRJlxLjvJlV+0GxV0axLnDYAOqjZqj8mUqqrwILpPAB79aYMBX4eWta03IAHJEeyJVjKIWl/qAfE0LvmUQSrGUN6IgLoSy/qFiRZTCshchSaEsmFBdJHucSB1RLULpI+AT9dvvUcTjQzzPEW4py02ZQFEWzqp3MOJQ9XFNbmZO7NI8TpYnby+aAfiHHbHBVU7E/rMme7H6RHWJ0vut1P5JTWxriZ65oYlVvrAK6nRRO0SV6rPyZa5xNyZUXVAFyhh6lTwtMbzYJthNBNzqHWO4Zfmsesi8zlpM3ESHELy2lHAwIDWtG5eSflfj+434/5/qPsJgWf6dEvO9xJ6Ny9XJkMK8jvPaxv2WwJtJGqyATF7lNqjg4jVDjGwWGYzHpuVM6gjuUxYbzmGjKTtAzThrPAxJyfcFp6MaMmE3N3kNFovDcwb5q8Na2W639LGxsI2X2g+i69zdUukkwY1jqidgN5hCnGkZH+ljYHiBF9thG3Nb0f9jO1QwNgzqtbJzcZMuJyz2uNrZqx9IC73k/4j59VnsTpRtOxcxmX3nGAADAkzAF42JViNOT4WOf5vMDl+YXFqVPmGtN34E1tTSNNlmCT5D47V8/7eVS6rTJsSHEjd4Ynqp4jH1XZv1RuZbqLn1SvG4WQwjc73j5KdrlXOBHrbldzD9FY99NjdQjIi4mNYifcp1673mXuLuJ9wyCCwVmgG1z71f7Tco3ZiceJUqqN5YqDHFeLZUhTQhcQp0VTs+a5E53VoZCm2NyzIHE3E5TpqvDjvVPxAdESEPg76531D0AWA5zNMNIXpUyROSg47ylGaJ6y9Pogq+kmty7x6c0rxOlSbT6D5qinbVH8Y/eJeui+Y8q4prMzdLsVpc7LdSkj8QT5KpW07JF3beSvdMeNoZWxpPn5n4IZzyc1U6oAotc55hoJPkq9lEm3JlheFW6tsCY4XQL3XqHVG4XPyTrBaNazwN9T81O9yg43jkt2PO0z+G0XVfc90bz8k3wehKbbwXnefknTMONt1blwUj3DtKVoqsFp0dnQIljPRAYnS9NmXeO4JNjNMvfYHVG4fNYtJ3/Ams6rNO/EMaYc5oPmQvLD+0Xk34g9xfXPqfcXaT2Mb8B8+iRY3SlJhJdUa0kkkNu6SZM5n3LMVsTVqjv1DG4WHIZ+qoZTAyEInvx+kTFtP9jC8V2lLn6tJoBkDWqySZ8gbDzJVNbG1XyHVCRuZ3Wn4kcUvqNl0jZt4KftEupXZxtGJRCmXsYBkOXzXnO/WapNRdaJU2g8mUavU7SdruLRsz9VdVZAaBuVWjWfxH8G/FE4ltxwXHAbAmDJguqrG05XQrWhcWmgTzWgLzgpLgCCFIBTaq3FU1cTAyRBS3EEnHMNKF0eRqkkwNd5vxhAYjSJicgdyVuxTjYWF9pOearpWjY+20lqXS5+se4vSwEhscT8AM0pxGkC7Mzxy5IIlclV06FNOBJXrO/Jljnk5lRJAVFSsp4HDOqugEDemlgBkwACTgTj6y7QoVKnhb65BP8LoWm257x88uSaU6AiRYKV7ocKJQtv5aI8JoEZ1DPkLD5lPMNgw0Q0BoRVOkIUy6FE9Vn5MqRAvEqFAcVc4gZmAlekNL6hLWi+8pJicY9/iM+WzkjSgzc7CC1ULxHmL04xshnePTmkuL0k9+Zgbhb/tChy6LqtKKJxJ2qM0Hc5TDJV2qFKo0xZNzAlIYvKQXl06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4704A6-EEF4-49F5-9371-F2B487D088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96" r="4066" b="5244"/>
          <a:stretch/>
        </p:blipFill>
        <p:spPr>
          <a:xfrm>
            <a:off x="1051569" y="2371445"/>
            <a:ext cx="14200485" cy="6799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55E751-A803-4F8A-B78A-FD470BC66E85}"/>
              </a:ext>
            </a:extLst>
          </p:cNvPr>
          <p:cNvSpPr txBox="1"/>
          <p:nvPr/>
        </p:nvSpPr>
        <p:spPr>
          <a:xfrm>
            <a:off x="1959124" y="511041"/>
            <a:ext cx="12944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Collectie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aanbieden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waar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gebruiker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zoekt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E15EA-69A1-42DE-9ADE-41B402345EDC}"/>
              </a:ext>
            </a:extLst>
          </p:cNvPr>
          <p:cNvSpPr txBox="1"/>
          <p:nvPr/>
        </p:nvSpPr>
        <p:spPr>
          <a:xfrm>
            <a:off x="1632834" y="10174015"/>
            <a:ext cx="13896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>
                <a:solidFill>
                  <a:schemeClr val="bg1"/>
                </a:solidFill>
              </a:rPr>
              <a:t>Source: https://www.oldmapsonline.org/</a:t>
            </a:r>
          </a:p>
        </p:txBody>
      </p:sp>
    </p:spTree>
    <p:extLst>
      <p:ext uri="{BB962C8B-B14F-4D97-AF65-F5344CB8AC3E}">
        <p14:creationId xmlns:p14="http://schemas.microsoft.com/office/powerpoint/2010/main" val="1682452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303625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utoShape 2" descr="data:image/jpeg;base64,/9j/4AAQSkZJRgABAQAAAQABAAD/2wCEAAkGBxQTEhQUExQWFRUXFBQYGBgYGBgYHBcXFBQWGBQXGB0aHCggGBwlHBUUITEhJSkrLi4uFx8zODMsNygtLiwBCgoKDg0OGhAQGzQkHyQsLCwsLC8sLC8sLCwsNCwsLCwsLCwsLCwsLCwsLCwsLCwsLCwsLCwsLCwsLCwsLCwsLP/AABEIAM4A9AMBIgACEQEDEQH/xAAcAAACAwEBAQEAAAAAAAAAAAAEBQIDBgEABwj/xABCEAABAwICBwUEBwcEAgMAAAABAAIRAyEEMQUSQVFxkaEGIjJhgROxwdEUQlJicuHwBxUjM4KSokNTsvFzwqPi8v/EABoBAAMBAQEBAAAAAAAAAAAAAAIDBAEABQb/xAArEQACAQMDBAIBBAMBAAAAAAABAgADBBESITETMkFRFCJhQnGRoSNSgQX/2gAMAwEAAhEDEQA/AFjyq6jkldjK7trG8Gknqfgqy2qfFVd6ao/4tleELf2RPW6noRvqXmPUqt+k6LfFUYDu1hPLNKfoQPiJPEuPvKnTwrG5Acgj6SeTM1N4EYDTlHY5x4MeesQoHTQ+rTef7R7zKpZTnJvRWCiTsKHp0x4/ubl/ctp497p7gbuvrHlb3rzqziDPmrKdAiFU9maH652EIA+YkZoin4oMm5vtN1e3BM+zPG/vTfAYYFjSdyLGHATHuSCRBWiuOIkZh9wVrMK47E5bTG5WNAS+uTC0CKWYFyuZo7eUxBXQh6jGbgQMaParG4Zo2IhzlEJRZvcIYlRYIKU4w3Z+JvROnNMLPY5128U63GTBqcR2ugKzD4ZzjDQXHyujf3NUGcM/G4A8s0xbd24EBqyjzAmMU/ZhHjR7B4qs/hafeYROH0c0+Gi9/m4kDoB/yTxasOSBEm4WJrIilg3v8DHEeQJWhw+BeMvZU/wgE784ceqI/dWtGu+o/oP8ieiYLdBycxZuD4Ezg0U767qbOLgTybJSntLotraTqjahcWlsjUIbcgWJIO3cvojNFUGfVB4mfySHt7RaME/VAF6eX/kanJSp8gRfWcnGYi7P0hUYHOY54iAAdW4MXMEnotHhtEVCe7Sp0+PeMf1F3wQH7PZNEgCT/wDYrZtp1DclreAkraanH1EGoxycmJn6EdHfe53kLDrYclOnoyk3MN9TrHLdlmja4AJkk+bnQDadl1S/HU2gRAM31W552k+id0z5MVmSFERbXj7rQB7l1BVNKCbtPq8heW9NPc7efOmYRx/6V7MBvlMwFwkL581WM9fEDbgB/wB3UxhmhEawXJQl2mgSLaW5q85p3K1qi7kl5hYlLggsSbFHvASzFnPgm0xvOMu0U7+GPX3o2EF2fGswACTrQPWIHqStE7RjwO8adP8AE9s8gZ6Kj4zu5IET1lUDJitoVhaj/otIeKqT+Bp97oVtKmw+CjUfxJjk0fFMFkw5IEWbpYta2FbTpPfZrXO4A/BN20aoiKVOnkLhu0wPESc1fTwlV+dUkSBDQ4gSRwH1t2wpgtUA3b+Is3J8CKBoirtaGficG9CVMaOaPFVH9IJ94A6p7S0GMyHH8Tg3YM4vmTt2IyhgqLBLmsnf4upRrRorwuf3gNXc+ZmGYWjsD6nqGjkAfes12vwjabqWqzU1g8kSTlqRnxK+piow+EWG4W6L59+01nfw58qvvpp+kaeMf8grUYtzHfZXAe2otcHlvdh0bYcc+qc0NDUmiXgg3s5w3+ST9hL4ZokjvRze4LVijTbnHqVqUyw5gOcEwF2HpizO7Y+FoBvtkq1uHn6hd+I8NhjcFZidI0g0ta6DBEtGXmlWI01Tp98zu1nugbOA2JgpKOYGTGYcBbWY28Q0TtjYrabWm7i6IBl3dzWVrdqqYHde0T9gE53zHHeltbtA53ha93m4x7r9ULVaSQ1pVG4E3T8XRZtHHPqsv26xzamFqxubnvDwkVTG1nbWs/CL8zJWe08XF7Q57nd2bkm8lL+YjnSsd8Zl3M0fYvTAo0y0loJnM5CZHOU2xXapuQc5/wCEEdTHxWXwOHaWNMTYIsADcFGb5l+qiUC0UnJhVfTlV3gphvm4z0EJDSx9dz3aznmHXDTqjV3ABHVcQ2PEPegqmLjwC/nl+aFbiq2cwmoUxxCmYYESRc+cryF+nP8Au8j815JKVCcxoKgRsQFGUzFCg3/cf/bTH/t7kTQP+3h28SHPPwb0VK2J/U0jN0PAiUNccgT6I2lofEOEim4De7ujmbJ2yjijtFIeWrT/AOIlQ/dQcQalYOJyiXkz5kpy21Bed4s3LniKhoePHXpM8g4vP/xh3wVjMLhm5uq1T5NDBzc4nonmH0PT+zUdx7o+re3kTyKLZo8DKnTb+LvHK3VMApL2oIBqufMztOoz/SwrSd73OeeTNVe0nQqmhVNRjGAUqkAU2tMhpgzGtzK14xDBab7gEu7RHWoVBqkdx9yN7SmB2O2MCL1b5zMN2Epa/tWE2IYf8s+gW0GgabSLSLyS6I3QBmsN+z6pFR//AI55FfRg8Xim9xDiLw0W1rzulo/uCFELcGFUODO08NQZk1vGJ6qLmNccnuuCBNhERETa3VWmpBsKYHN3iPHZCErYxsAPrEmADqwy9pMTOw2i0lNFADmL1QunRIuGNb5nPZmbnYOSj9IBt7UZSA0EyIkQbC494QFbTLGazoAm5JyMCBnGxKndraQHde0DKGycrW1APet0015mjUeJpXN26rnXiXO1R9a9tlhzXBUAM/w2icwNYxO07LeaxdbtRPhbUefRvW5QlXS1d2TWN8zLj/kY6JbXVJPMatvUPibo6RaCZeXTszGZNg2eCwv7RcU15ogHvDXJBsYdF43WVD31XeOq6NwOqOQgLOY1v8Z43R7gk/LWoSBHC2KYJM0Og9OGixrCDFySIMyZbHNH1dP1H+CkeL3fAR70q0fGo02mEZKja7dfqJQLdDuZypia7s6moNzAB1z6pVpLBl0EEucCDLjOXFH1sY0bQhX4sbAT0/XJAtSqTkwzTQDEvwVN7Z71nRNr2m3XojWsSh2MeciG8BPUqJD35lx4m3LJY6s5yxmrhdlEcEtGbh6XSXTDNd4LTYCDIzMoqlRhep4fWvvJ96FMIdWZpy20GpYlzWhoIsNy4dZ2ZJTBuGaFYGgLuqoOwm6TFzMGVczBb0YuoDWYzdIlLcM1cVq8s+87afR6eHpMyawcAJ+aprReajrmwHdIuDA35dUd9HpgXvxP6Coq4+kwWLfT8l7woezPE1SpjMiKbnREEzsmM4H1ipucWQD7OnawtMDcBx6pW3SjBGtUdUI1eEt1r2nPW6BD4zT7LEtbaY14trRMEk5wNiLRTXmcNR4mho0tcT7Qm5FhF2kgi/mCrfYU253/ABGffZYjEdrRsf8A2gn5BLa/aJ7vC1x4ujo0fFCa1JYxaDt4n0apj6VPa0ch+SVaV01SfTLZgbSbAWIuTbasA7HV3ZBrOAvzMoHS7n6nee50zmTGW5JN4pOkRwtGAyZ7spjxReXOyNNwsCbmIyWnr9qw4C7nGBIa3bxdfksdodg1oN5BT9lMDIAKapdGmcCOWgr7mW1dNVXeGn/e4u6WQ7qtd2b9UfdgdRfqrVFzgBJtxUrXdRvMcKCDxFmkMHLTLi50ZkyvYJz4uMwG7LAfr3L2M0lSbJLgeHe9yBfpwgE06LyBeXd0W27yn0+sVxj+YD9IHczQheLljH9oqz8iGjyHxK79ILwNZxNryUPwX/UZ3ylPAmtOJbsIPC/uSfE4dzqjnB0AxaBmABmrNEs7n9X69yMwtHWBP3j70IApE4jO8DMHo1XNbqgwukOdmSUxZhgFc1gCWaw8CHoitmDO5ENwW9HEriA1WM3SJTSwrQrdUKUealSolxhrSeAWBWY7bziwEGrPgeiq0aZptPl8UdpPRNUU3O1NUNa4nWIBgDYDcoTspT9oA0gloMENsbyReDtjYqBbOVwdoo11BzzL1bRwzn+FpdwC1OF0L9mk1vm4yfWZ9wRrtGERrOnk0dZ6Jy2SDuOf2iGuz4EytPRDvrOa3qelkbQ0M05NfU8z3W/LqtCzDsGWf3RJ5m6Jp0iTEAfiMm3kqkoKO1ZO1Z25MT0dEGLNogcA7qWn3ryfex3v5QF1UdN4rVPmeI7QBxzqPP8Ab1ueiEfpCofDTaPN0uPUgdF1oAyheqOsvIa9qNxPSW1QRRUxD3VNWo93iAgGAAYvDYlMDhqZPdDo+8ZJ5BUmkCZi+9WHEtGbs/U9F1SszgATUpBDmX0qLRkFYckAdIjY0noqn415yAHVI6Lk7x3UURiAhtKQaZjYCeiqpAmNYk7VOu2dYb0SU9LjeCzZUxRgsbquBLTA3cEViNPuHgpcz8B81NmCCubgxun9eS9JqNJjkieeKtQDAMVV9M1SQNYtE7ABHxRbdE616ji78R/RTOjoQ1MqZPp+in+D7KVnZgNCMKq9oxALE9xmapYKm3ws9Y+JVowxfLbX2Le4PsSM3uJ/X62J3R7P0qcQ2wIngbcMyD6I8Zg5nxun+z+s7+XAH3/yv0S/HaFq4Wt7Ks2CQHAjJzSSARyNjdfoZlANMAANjyssF+1jBhzKNZtyxxYfw1BLTzb/AJLW4nLzMhgmxTHqrdGeE/icqadqY4FGdm8NrsdJOqHiYz720Ly+mXJA9z0i4QAmXgqbGk5SeCfYfRzBdtKfvVHT0Ee8pth9FvIB1w0H7AAt6fNMFmg7miWuz4Ey9PRdUi4DRvcQPfmiKWiW/WqE+TR8TC0DdGAG8bbk+djb1RbKDAJueHdG3b679gT1o014XP7xLV3PmIqGjWi4perz7sh700wuDe6e8Gj7ogHlAKIOKa3IAcBrH5dUFjNLgZuA4mTyC5rhE2yP+TBSqP4/mVdocC1mGqkEk+yf/wAVlv2dsc1ztYFvhIkETAdvTbF6dGQl3HujkEu/e79ZpJ1WhwJgbJv5pBugxAxtHC2IU7z6EKbjm4N4Kqr7MA31necuv5wsjiO1M+Bj3+bu63l+QSzE6VrvF3imNzBfmbqxrmjTiFt6jTZ4nSzGEazg3yLg0ctqUYrtTTBOprPN/AIHMrBuwzjUedY96O865t5m6aa5zMDgIHJKrXpA+kZTtd/tGVTT9UmRTaB5kkrqUmsFxS/Jre5R0KXqAu0huafVVVMY87hwHzV9PR52lEs0eOKHNJfE37GKSCcySrKeFJyCdUsM0K7VCw1/U7RFDNHk5olmjwEeFzVSWrNDCiUsoALzaTde+W3hKuNNUkw79eqykSXE5tlM2OH7H0wRJzyHylOcPoGgwZAx69Ffoc+1oUyTGoIPFsRfZaFfUpt+qQ4zJzdxysF7wUTyiZGl7NsarZHkMjaB19IRlOo3dq+RgG//AEhHGociG+mwkbpy84Xqo1jeCYysIAz7tzMcEWJmYXUxLRtk7hfLfuVDsXI8PdNjfYTBysLTmQqwwNBm17EwN9gSSTeN2YXqz27c5MWE2/HffcBbMk2PkgxJ35gGPu2jPM7UB2gwf0jDVqMNksdF8ns7zBAmLtG1SrY0HNo4EkxfKNnJVYnGveC3IHMNtIPMnmEJYCEAZhsPoem1jfaEudAkTqjhvN+CZ4HBuY2KVMUwYv4SeJPeKK0pV+jtaWsbcxuMROefNBfv1pbMO1t0gAeu3koKlQUvEqVWq+YezC/afxiSeZ+SYnGwLzAA2gD1ssq/Srz4YbwHxKEq1nOzJPEqQ3b522lAtl8zT19NsbkR/SNY8zklmI06TkPV1yk8rhSWqO/cY1UVeBCa+PqOzcY3C3uQhcuwvALIUrK4QrdVcNOy7M2QfUAzKGqYobLqLMGTmiWYMDzTcIvO8XkmBNqOJsPirWYVxzR4pgZBTAWGr6E7T7gn0deRJC8h1GbgTgCkGyvCqNglGUcFXeJbT1W/aNhzdATUtarcCJNZR5gwYvOAG1MWaLA/mVhwYC887N6oqjhaQ8FIvO9xJ6NiPUlUCxI7yBFG4HiI2knwgu9ITCjomtm5oYPvkN9RNz6J4xtQCxbSG5sA7bd258JzOxXYbRIJOvrkXvZoJnZt9U4UKC+MxJruYiOApt/mVS7yYIHN0e5LtJ0Wte3UaWiPrGSSPQeS31KhRp5NaDviTzKyXa9v8SmRt149IIRFFxsuNxMWoSdz7jzszUGqWETABGVtUDft1SD6J6a5NhfPIF++xJhozIWR0DidVzXbLcv/AMk8lr3U9zC6MtYw3KLeXoqhEmR9te94m13GNndYI5nJCY3Gii0awI1pgDVYYDcyG7BbMpjqOAOs4MaB9UREC5k/JYnSmK9o8m5aMgTJie63iczxQu+kTVXJjuhjg7wkDhYxx8R9SrfZk/L8hc+srNU2EcTmmWDxr2RBkbjlCSHJ5jMY4jmnhPLnboPdKs+jbJ9BZBP7Q02jvNIAzOfAAbbq9ulGGxDpOQ/IZI8iZgxF20ohtKnETrnbfwlZOiP16LU9rcQXMZ3YaHGM/s+ay1JQ3m4ldtLQV1eAK62nK8yWyC7CvbhyjMJo17zDGlx8gmojP2iCzKOYtawq1mHKf09Chv8ANqNb90d93Jth6kImiKTTFOmXu3uv/izL1JViWDndziTNdqO3eIsNox7/AAtLjuAlMGaFAH8V7Wfdb33cm2HrCcilVf3XODB9mw/xZbaMyr6eiWAXJceQ5BUpa0E/Mna5qH8TGaRoMa4ez14jN4AJO0iNmSEIWn0zozXeIc1jRY5k5DID4qGH0MwX1S8/aqGBx1R+aVUtCzk7ARi3ICDyZnqFJzzDGlx8gjqehnf6jw3yb3j0t1Wlp4O0Gw3DuN5beiLoUAPCJ4COZOaaltTHAzFPcOfxEFLQTYtSe7zc4A8ti8tNqu3gdV1U9I+h/ET1D7MzWHwlf6lNlEbw0A/3Ol4UmYHWILnPqTtAnYDcu47k+DnnJvqbKFduqBruMEgANG05Iv8AK3MDIgdLR7Qcmtg/W75IDjsyEiOCIp4dpt3n+WzIi0ZZ9Ap4Z7IktgWjXNzLQTbYQTHog6mNjx1SfJg1RbWtfMEEbPqrhQHkztUa08O7YA2c9988vmrPow+sSen5pHiO0Go0RDQBALiBl5n5JBju082DnO/CD73QOQWk06c1UZuJtn4mlT3DhcrAdvsc1zQ5huHjLYHEzcIKtpGq/JoaN7iXH5dEr0yXFoDnE94fqMlM90jHSJQluy/YwjRmnXsibgRn8x5Svoeje19F1IXioABDiADcDxZC17wvlbKVlNrUC1iphtRBE+jaZ048jV1qeq4DusOtwBdkZ8kqpPm+48z+rLJscZzjzCYYfHOEZOHIonrBzniAtEoMczTUv18lZVfA3bzuG1KqGlGxex3FB4yocS/6O0wyzq7gcm5ikDvd7lo34g8cw3Rbvbu9sf5LCRRH+44WNU+WxvqdycsuZ2bVTTizWgAAQAMgB8rKWMrtYwyYAEn02LMzYr05XLiBumAdyX4alM3hc19bvG/HzTjs1Qa8VpbLgwFp+yTN/PZmp3TqHT7j1bpjMqwmjnPMMY558gSmLdDBn86qyn90d9/JuXrCYto4io2HVNRg+q0aotvDYn1RGB0TSDQ4gn8VunzTktqCDcajFNcux22i6k6kLUqJqO31JPrqM+JRDxWcIe8Mb9kQBw1GWPqmlUMgNbYbm7bER16L1NgbkGsk5k3knnm7yzVQZyMKMScn3AKGjfuk5+M6oHi+qM7gZ7CjmUwLTMZBg1dp3eRHJSpvaSZLjEychYwY3oZ2Mg2cIBPdYLHvd2SfIDmUQo+WMzVCg0N+yyYF7u2Af+vRRbWaQDciRJd3RBAMjYcx1SnE6TbTHeLWce87Zv4DYk2I7RSf4bHPP2nmB6bfcsapSp8wlpu/Amsw7mlziBrXtA2cdi65pBvDSf6jHmdiVN0w2nTaSWs1mtJJMkmNg9Ss3prtaQWhrXOk+J+Qjc0Z+sLM085J3M7Q3qbR9ZrXfa6k25C6X4/tG1ttYTub3j+SyA0i6s1pdUcZBlgBaG3iDvXWtAGwKStfaDpUSina5GSY0qaecTIYf6nX6LyTPrt3rin+VXPmP6FL1N5X7QtyYCT+tyT47tIR4ntb5Znk2SFmXsqP8bzG4WHIWXBhGN2c1Q//AKK/pEnWz9mWV+0znOIY0ujMudqi+QAElylVq4iYcRSMAlrYkTvNyOaU1sMPaa42EHkbI6naTv2n4kpNa7LKMHeNp0NJ3E6MIJlxLjvKtAAyhCVtIMG2eH6hC1NJuPhEcbqQU6r8yjUojQ1Eq044mmNUwddsHPfK9gnvc8FxJF+GW5T0x4WD74+KZTTRUEFjqUwDD4lwHfAnePkjaNYFCPYqyFScNAxiN2sBXfYJXSxLh58UdRx7TnZCUMzMNw7c5RNFgbOqdWTJjIneVRScCJBlWNQZInbGMsPjXNmRPmPks72n0o97mUWtcGuI1nQYN7ieab0nEK4wc01KpHMBqY8QVo7vomvY+1Sr50/cgqtPu2RfZd38Vw303fBavcJjdpmzNSJAIAguJNoAzN/koazSSCXPI3SB9bb/AEnollTSYJhsOlpBsSI8+SWYzTrRZz9b7rL+6G816OUUZMjVWbYTQ1sTAjWDd4YJP1pE7D4bygcVpFtMF7iGC8ueZzgmNg8I3rN1tMVXWY0UxvPed8hySXS2FNRp1nFzthJnkpmv6YOBKVtGxkzTV+0zHeEPqHZI1Rxv8AgK+k6z/rCmNzM+efJI8DRqs7zXd4tLdkgGJg+nU70zpWaJOQ5qS5uWPY0fRogdwkW0Bnmd5ueqsLYQ78YAQADfbsHFcfi9gv0UOh25lOoCXhgzi6FrOE3vGxVl7neXCymzDJoTG7GDnPE99I+yPVD1wS9k/ePSPimDaICFfepwb7z+SJWGdphHuT+jyvIpgsvIdRm4kKlWBcgDzt70DW0gwZSeH5pYKLnZyeKJp4LeiFBF7jA1k8SD8a45QOp+Sq9m52cniUwZh2hTIjJMDqvaJmknmAMwm9ENogbFYSuAoS5MLTJU7EIfTb/D+Me4q6UFpR3h/F8CupjLiY/ElG9DVHgIylhHui1jf0ORRlLs8XxJPpdVpSPJiHrAcRC6spUcFVqeFpjebBbPBdn2t+r6m5R4wwbsHFxzscgL7kwFRxEl2MzGi9APaZdUI8m/n8k4dgTkHDg7Pp8kz9lOUnyHdG3YL89yvazU8UNsSABc3v1O/auKl/EEOR5mfqU3MjWBbO8fH81fh3Tn0TOtWFw1s+br79mX2c96HrUWeKG0xxgH0NuSA2xAyDGCtnYwM1pDuKH13tINNxa7eN20HyVeP0tRD9TXvY60EC/mR714uEtIIII4qaoSozHoATOtouI1XOJA2ZD81YykBkF32oGaoqYwbFGTUc7yoBV4hBVLnIV9clcbTJzRCljkzNXqWVsTqgkXgSo06hc0HeB1UcbTim7giaDIDR5fBMwoG0HfMobhyrmUFdCkGoS5M3ErDIUwugqFWoAJcQEO5nSVkG3xv/pHIfmqsRpNoy5mw/NKqmkzeLyZnL81XRtXO52k9S4QR+7EMFpXVk3Yl528l5U/BX3EfLPqaXVUtVcc8BSpNe8wxhJXnrSd+BLGdV5nCqHvTUaEqf6j20/ImT/aAXDkpM0UyYAc8+YjoJJVKWb8ttENcr4iUGcgrWYV52RxWmpaLcBJDWDeTGzZm7Ydya4bQjbEunba3XPqmijTXneKNwx4mPo6LneUr7T4f2bmDKRPrdfTvZU25QPf8yvn37Qv51Ph+vemlF0ggRa1GLbmO+z9Br6TCRMMHxTl0WAbkQd2XD4pB2ZxTW0aU7Q4RvglOa1dzmwG6jQQZJ1cjOz4wiCAjeAeTiexMi7navkM9u6+w7diDdigDDWyb+e8ZDzAz2FD1sfRbYuNQ7mCB6nbzKW4nTr4im1tMeQBPUR0QmpTTiMWk7R1Uqu+u5tMEGziBbgD8VTiNMUhlrVTyH69CsY3C1HPL3OLjJuTJ9U0ZYJVW5x2RtOhnuh9fSlR2UMHlc8z8IQjRJlxLjvJlV+0GxV0axLnDYAOqjZqj8mUqqrwILpPAB79aYMBX4eWta03IAHJEeyJVjKIWl/qAfE0LvmUQSrGUN6IgLoSy/qFiRZTCshchSaEsmFBdJHucSB1RLULpI+AT9dvvUcTjQzzPEW4py02ZQFEWzqp3MOJQ9XFNbmZO7NI8TpYnby+aAfiHHbHBVU7E/rMme7H6RHWJ0vut1P5JTWxriZ65oYlVvrAK6nRRO0SV6rPyZa5xNyZUXVAFyhh6lTwtMbzYJthNBNzqHWO4Zfmsesi8zlpM3ESHELy2lHAwIDWtG5eSflfj+434/5/qPsJgWf6dEvO9xJ6Ny9XJkMK8jvPaxv2WwJtJGqyATF7lNqjg4jVDjGwWGYzHpuVM6gjuUxYbzmGjKTtAzThrPAxJyfcFp6MaMmE3N3kNFovDcwb5q8Na2W639LGxsI2X2g+i69zdUukkwY1jqidgN5hCnGkZH+ljYHiBF9thG3Nb0f9jO1QwNgzqtbJzcZMuJyz2uNrZqx9IC73k/4j59VnsTpRtOxcxmX3nGAADAkzAF42JViNOT4WOf5vMDl+YXFqVPmGtN34E1tTSNNlmCT5D47V8/7eVS6rTJsSHEjd4Ynqp4jH1XZv1RuZbqLn1SvG4WQwjc73j5KdrlXOBHrbldzD9FY99NjdQjIi4mNYifcp1673mXuLuJ9wyCCwVmgG1z71f7Tco3ZiceJUqqN5YqDHFeLZUhTQhcQp0VTs+a5E53VoZCm2NyzIHE3E5TpqvDjvVPxAdESEPg76531D0AWA5zNMNIXpUyROSg47ylGaJ6y9Pogq+kmty7x6c0rxOlSbT6D5qinbVH8Y/eJeui+Y8q4prMzdLsVpc7LdSkj8QT5KpW07JF3beSvdMeNoZWxpPn5n4IZzyc1U6oAotc55hoJPkq9lEm3JlheFW6tsCY4XQL3XqHVG4XPyTrBaNazwN9T81O9yg43jkt2PO0z+G0XVfc90bz8k3wehKbbwXnefknTMONt1blwUj3DtKVoqsFp0dnQIljPRAYnS9NmXeO4JNjNMvfYHVG4fNYtJ3/Ams6rNO/EMaYc5oPmQvLD+0Xk34g9xfXPqfcXaT2Mb8B8+iRY3SlJhJdUa0kkkNu6SZM5n3LMVsTVqjv1DG4WHIZ+qoZTAyEInvx+kTFtP9jC8V2lLn6tJoBkDWqySZ8gbDzJVNbG1XyHVCRuZ3Wn4kcUvqNl0jZt4KftEupXZxtGJRCmXsYBkOXzXnO/WapNRdaJU2g8mUavU7SdruLRsz9VdVZAaBuVWjWfxH8G/FE4ltxwXHAbAmDJguqrG05XQrWhcWmgTzWgLzgpLgCCFIBTaq3FU1cTAyRBS3EEnHMNKF0eRqkkwNd5vxhAYjSJicgdyVuxTjYWF9pOearpWjY+20lqXS5+se4vSwEhscT8AM0pxGkC7Mzxy5IIlclV06FNOBJXrO/Jljnk5lRJAVFSsp4HDOqugEDemlgBkwACTgTj6y7QoVKnhb65BP8LoWm257x88uSaU6AiRYKV7ocKJQtv5aI8JoEZ1DPkLD5lPMNgw0Q0BoRVOkIUy6FE9Vn5MqRAvEqFAcVc4gZmAlekNL6hLWi+8pJicY9/iM+WzkjSgzc7CC1ULxHmL04xshnePTmkuL0k9+Zgbhb/tChy6LqtKKJxJ2qM0Hc5TDJV2qFKo0xZNzAlIYvKQXl06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4" descr="data:image/jpeg;base64,/9j/4AAQSkZJRgABAQAAAQABAAD/2wCEAAkGBxQTEhQUExQWFRUXFBQYGBgYGBgYHBcXFBQWGBQXGB0aHCggGBwlHBUUITEhJSkrLi4uFx8zODMsNygtLiwBCgoKDg0OGhAQGzQkHyQsLCwsLC8sLC8sLCwsNCwsLCwsLCwsLCwsLCwsLCwsLCwsLCwsLCwsLCwsLCwsLCwsLP/AABEIAM4A9AMBIgACEQEDEQH/xAAcAAACAwEBAQEAAAAAAAAAAAAEBQIDBgEABwj/xABCEAABAwICBwUEBwcEAgMAAAABAAIRAyEEMQUSQVFxkaEGIjJhgROxwdEUQlJicuHwBxUjM4KSokNTsvFzwqPi8v/EABoBAAMBAQEBAAAAAAAAAAAAAAIDBAEABQb/xAArEQACAQMDBAIBBAMBAAAAAAABAgADBBESITETMkFRFCJhQnGRoSNSgQX/2gAMAwEAAhEDEQA/AFjyq6jkldjK7trG8Gknqfgqy2qfFVd6ao/4tleELf2RPW6noRvqXmPUqt+k6LfFUYDu1hPLNKfoQPiJPEuPvKnTwrG5Acgj6SeTM1N4EYDTlHY5x4MeesQoHTQ+rTef7R7zKpZTnJvRWCiTsKHp0x4/ubl/ctp497p7gbuvrHlb3rzqziDPmrKdAiFU9maH652EIA+YkZoin4oMm5vtN1e3BM+zPG/vTfAYYFjSdyLGHATHuSCRBWiuOIkZh9wVrMK47E5bTG5WNAS+uTC0CKWYFyuZo7eUxBXQh6jGbgQMaParG4Zo2IhzlEJRZvcIYlRYIKU4w3Z+JvROnNMLPY5128U63GTBqcR2ugKzD4ZzjDQXHyujf3NUGcM/G4A8s0xbd24EBqyjzAmMU/ZhHjR7B4qs/hafeYROH0c0+Gi9/m4kDoB/yTxasOSBEm4WJrIilg3v8DHEeQJWhw+BeMvZU/wgE784ceqI/dWtGu+o/oP8ieiYLdBycxZuD4Ezg0U767qbOLgTybJSntLotraTqjahcWlsjUIbcgWJIO3cvojNFUGfVB4mfySHt7RaME/VAF6eX/kanJSp8gRfWcnGYi7P0hUYHOY54iAAdW4MXMEnotHhtEVCe7Sp0+PeMf1F3wQH7PZNEgCT/wDYrZtp1DclreAkraanH1EGoxycmJn6EdHfe53kLDrYclOnoyk3MN9TrHLdlmja4AJkk+bnQDadl1S/HU2gRAM31W552k+id0z5MVmSFERbXj7rQB7l1BVNKCbtPq8heW9NPc7efOmYRx/6V7MBvlMwFwkL581WM9fEDbgB/wB3UxhmhEawXJQl2mgSLaW5q85p3K1qi7kl5hYlLggsSbFHvASzFnPgm0xvOMu0U7+GPX3o2EF2fGswACTrQPWIHqStE7RjwO8adP8AE9s8gZ6Kj4zu5IET1lUDJitoVhaj/otIeKqT+Bp97oVtKmw+CjUfxJjk0fFMFkw5IEWbpYta2FbTpPfZrXO4A/BN20aoiKVOnkLhu0wPESc1fTwlV+dUkSBDQ4gSRwH1t2wpgtUA3b+Is3J8CKBoirtaGficG9CVMaOaPFVH9IJ94A6p7S0GMyHH8Tg3YM4vmTt2IyhgqLBLmsnf4upRrRorwuf3gNXc+ZmGYWjsD6nqGjkAfes12vwjabqWqzU1g8kSTlqRnxK+piow+EWG4W6L59+01nfw58qvvpp+kaeMf8grUYtzHfZXAe2otcHlvdh0bYcc+qc0NDUmiXgg3s5w3+ST9hL4ZokjvRze4LVijTbnHqVqUyw5gOcEwF2HpizO7Y+FoBvtkq1uHn6hd+I8NhjcFZidI0g0ta6DBEtGXmlWI01Tp98zu1nugbOA2JgpKOYGTGYcBbWY28Q0TtjYrabWm7i6IBl3dzWVrdqqYHde0T9gE53zHHeltbtA53ha93m4x7r9ULVaSQ1pVG4E3T8XRZtHHPqsv26xzamFqxubnvDwkVTG1nbWs/CL8zJWe08XF7Q57nd2bkm8lL+YjnSsd8Zl3M0fYvTAo0y0loJnM5CZHOU2xXapuQc5/wCEEdTHxWXwOHaWNMTYIsADcFGb5l+qiUC0UnJhVfTlV3gphvm4z0EJDSx9dz3aznmHXDTqjV3ABHVcQ2PEPegqmLjwC/nl+aFbiq2cwmoUxxCmYYESRc+cryF+nP8Au8j815JKVCcxoKgRsQFGUzFCg3/cf/bTH/t7kTQP+3h28SHPPwb0VK2J/U0jN0PAiUNccgT6I2lofEOEim4De7ujmbJ2yjijtFIeWrT/AOIlQ/dQcQalYOJyiXkz5kpy21Bed4s3LniKhoePHXpM8g4vP/xh3wVjMLhm5uq1T5NDBzc4nonmH0PT+zUdx7o+re3kTyKLZo8DKnTb+LvHK3VMApL2oIBqufMztOoz/SwrSd73OeeTNVe0nQqmhVNRjGAUqkAU2tMhpgzGtzK14xDBab7gEu7RHWoVBqkdx9yN7SmB2O2MCL1b5zMN2Epa/tWE2IYf8s+gW0GgabSLSLyS6I3QBmsN+z6pFR//AI55FfRg8Xim9xDiLw0W1rzulo/uCFELcGFUODO08NQZk1vGJ6qLmNccnuuCBNhERETa3VWmpBsKYHN3iPHZCErYxsAPrEmADqwy9pMTOw2i0lNFADmL1QunRIuGNb5nPZmbnYOSj9IBt7UZSA0EyIkQbC494QFbTLGazoAm5JyMCBnGxKndraQHde0DKGycrW1APet0015mjUeJpXN26rnXiXO1R9a9tlhzXBUAM/w2icwNYxO07LeaxdbtRPhbUefRvW5QlXS1d2TWN8zLj/kY6JbXVJPMatvUPibo6RaCZeXTszGZNg2eCwv7RcU15ogHvDXJBsYdF43WVD31XeOq6NwOqOQgLOY1v8Z43R7gk/LWoSBHC2KYJM0Og9OGixrCDFySIMyZbHNH1dP1H+CkeL3fAR70q0fGo02mEZKja7dfqJQLdDuZypia7s6moNzAB1z6pVpLBl0EEucCDLjOXFH1sY0bQhX4sbAT0/XJAtSqTkwzTQDEvwVN7Z71nRNr2m3XojWsSh2MeciG8BPUqJD35lx4m3LJY6s5yxmrhdlEcEtGbh6XSXTDNd4LTYCDIzMoqlRhep4fWvvJ96FMIdWZpy20GpYlzWhoIsNy4dZ2ZJTBuGaFYGgLuqoOwm6TFzMGVczBb0YuoDWYzdIlLcM1cVq8s+87afR6eHpMyawcAJ+aprReajrmwHdIuDA35dUd9HpgXvxP6Coq4+kwWLfT8l7woezPE1SpjMiKbnREEzsmM4H1ipucWQD7OnawtMDcBx6pW3SjBGtUdUI1eEt1r2nPW6BD4zT7LEtbaY14trRMEk5wNiLRTXmcNR4mho0tcT7Qm5FhF2kgi/mCrfYU253/ABGffZYjEdrRsf8A2gn5BLa/aJ7vC1x4ujo0fFCa1JYxaDt4n0apj6VPa0ch+SVaV01SfTLZgbSbAWIuTbasA7HV3ZBrOAvzMoHS7n6nee50zmTGW5JN4pOkRwtGAyZ7spjxReXOyNNwsCbmIyWnr9qw4C7nGBIa3bxdfksdodg1oN5BT9lMDIAKapdGmcCOWgr7mW1dNVXeGn/e4u6WQ7qtd2b9UfdgdRfqrVFzgBJtxUrXdRvMcKCDxFmkMHLTLi50ZkyvYJz4uMwG7LAfr3L2M0lSbJLgeHe9yBfpwgE06LyBeXd0W27yn0+sVxj+YD9IHczQheLljH9oqz8iGjyHxK79ILwNZxNryUPwX/UZ3ylPAmtOJbsIPC/uSfE4dzqjnB0AxaBmABmrNEs7n9X69yMwtHWBP3j70IApE4jO8DMHo1XNbqgwukOdmSUxZhgFc1gCWaw8CHoitmDO5ENwW9HEriA1WM3SJTSwrQrdUKUealSolxhrSeAWBWY7bziwEGrPgeiq0aZptPl8UdpPRNUU3O1NUNa4nWIBgDYDcoTspT9oA0gloMENsbyReDtjYqBbOVwdoo11BzzL1bRwzn+FpdwC1OF0L9mk1vm4yfWZ9wRrtGERrOnk0dZ6Jy2SDuOf2iGuz4EytPRDvrOa3qelkbQ0M05NfU8z3W/LqtCzDsGWf3RJ5m6Jp0iTEAfiMm3kqkoKO1ZO1Z25MT0dEGLNogcA7qWn3ryfex3v5QF1UdN4rVPmeI7QBxzqPP8Ab1ueiEfpCofDTaPN0uPUgdF1oAyheqOsvIa9qNxPSW1QRRUxD3VNWo93iAgGAAYvDYlMDhqZPdDo+8ZJ5BUmkCZi+9WHEtGbs/U9F1SszgATUpBDmX0qLRkFYckAdIjY0noqn415yAHVI6Lk7x3UURiAhtKQaZjYCeiqpAmNYk7VOu2dYb0SU9LjeCzZUxRgsbquBLTA3cEViNPuHgpcz8B81NmCCubgxun9eS9JqNJjkieeKtQDAMVV9M1SQNYtE7ABHxRbdE616ji78R/RTOjoQ1MqZPp+in+D7KVnZgNCMKq9oxALE9xmapYKm3ws9Y+JVowxfLbX2Le4PsSM3uJ/X62J3R7P0qcQ2wIngbcMyD6I8Zg5nxun+z+s7+XAH3/yv0S/HaFq4Wt7Ks2CQHAjJzSSARyNjdfoZlANMAANjyssF+1jBhzKNZtyxxYfw1BLTzb/AJLW4nLzMhgmxTHqrdGeE/icqadqY4FGdm8NrsdJOqHiYz720Ly+mXJA9z0i4QAmXgqbGk5SeCfYfRzBdtKfvVHT0Ee8pth9FvIB1w0H7AAt6fNMFmg7miWuz4Ey9PRdUi4DRvcQPfmiKWiW/WqE+TR8TC0DdGAG8bbk+djb1RbKDAJueHdG3b679gT1o014XP7xLV3PmIqGjWi4perz7sh700wuDe6e8Gj7ogHlAKIOKa3IAcBrH5dUFjNLgZuA4mTyC5rhE2yP+TBSqP4/mVdocC1mGqkEk+yf/wAVlv2dsc1ztYFvhIkETAdvTbF6dGQl3HujkEu/e79ZpJ1WhwJgbJv5pBugxAxtHC2IU7z6EKbjm4N4Kqr7MA31necuv5wsjiO1M+Bj3+bu63l+QSzE6VrvF3imNzBfmbqxrmjTiFt6jTZ4nSzGEazg3yLg0ctqUYrtTTBOprPN/AIHMrBuwzjUedY96O865t5m6aa5zMDgIHJKrXpA+kZTtd/tGVTT9UmRTaB5kkrqUmsFxS/Jre5R0KXqAu0huafVVVMY87hwHzV9PR52lEs0eOKHNJfE37GKSCcySrKeFJyCdUsM0K7VCw1/U7RFDNHk5olmjwEeFzVSWrNDCiUsoALzaTde+W3hKuNNUkw79eqykSXE5tlM2OH7H0wRJzyHylOcPoGgwZAx69Ffoc+1oUyTGoIPFsRfZaFfUpt+qQ4zJzdxysF7wUTyiZGl7NsarZHkMjaB19IRlOo3dq+RgG//AEhHGociG+mwkbpy84Xqo1jeCYysIAz7tzMcEWJmYXUxLRtk7hfLfuVDsXI8PdNjfYTBysLTmQqwwNBm17EwN9gSSTeN2YXqz27c5MWE2/HffcBbMk2PkgxJ35gGPu2jPM7UB2gwf0jDVqMNksdF8ns7zBAmLtG1SrY0HNo4EkxfKNnJVYnGveC3IHMNtIPMnmEJYCEAZhsPoem1jfaEudAkTqjhvN+CZ4HBuY2KVMUwYv4SeJPeKK0pV+jtaWsbcxuMROefNBfv1pbMO1t0gAeu3koKlQUvEqVWq+YezC/afxiSeZ+SYnGwLzAA2gD1ssq/Srz4YbwHxKEq1nOzJPEqQ3b522lAtl8zT19NsbkR/SNY8zklmI06TkPV1yk8rhSWqO/cY1UVeBCa+PqOzcY3C3uQhcuwvALIUrK4QrdVcNOy7M2QfUAzKGqYobLqLMGTmiWYMDzTcIvO8XkmBNqOJsPirWYVxzR4pgZBTAWGr6E7T7gn0deRJC8h1GbgTgCkGyvCqNglGUcFXeJbT1W/aNhzdATUtarcCJNZR5gwYvOAG1MWaLA/mVhwYC887N6oqjhaQ8FIvO9xJ6NiPUlUCxI7yBFG4HiI2knwgu9ITCjomtm5oYPvkN9RNz6J4xtQCxbSG5sA7bd258JzOxXYbRIJOvrkXvZoJnZt9U4UKC+MxJruYiOApt/mVS7yYIHN0e5LtJ0Wte3UaWiPrGSSPQeS31KhRp5NaDviTzKyXa9v8SmRt149IIRFFxsuNxMWoSdz7jzszUGqWETABGVtUDft1SD6J6a5NhfPIF++xJhozIWR0DidVzXbLcv/AMk8lr3U9zC6MtYw3KLeXoqhEmR9te94m13GNndYI5nJCY3Gii0awI1pgDVYYDcyG7BbMpjqOAOs4MaB9UREC5k/JYnSmK9o8m5aMgTJie63iczxQu+kTVXJjuhjg7wkDhYxx8R9SrfZk/L8hc+srNU2EcTmmWDxr2RBkbjlCSHJ5jMY4jmnhPLnboPdKs+jbJ9BZBP7Q02jvNIAzOfAAbbq9ulGGxDpOQ/IZI8iZgxF20ohtKnETrnbfwlZOiP16LU9rcQXMZ3YaHGM/s+ay1JQ3m4ldtLQV1eAK62nK8yWyC7CvbhyjMJo17zDGlx8gmojP2iCzKOYtawq1mHKf09Chv8ANqNb90d93Jth6kImiKTTFOmXu3uv/izL1JViWDndziTNdqO3eIsNox7/AAtLjuAlMGaFAH8V7Wfdb33cm2HrCcilVf3XODB9mw/xZbaMyr6eiWAXJceQ5BUpa0E/Mna5qH8TGaRoMa4ez14jN4AJO0iNmSEIWn0zozXeIc1jRY5k5DID4qGH0MwX1S8/aqGBx1R+aVUtCzk7ARi3ICDyZnqFJzzDGlx8gjqehnf6jw3yb3j0t1Wlp4O0Gw3DuN5beiLoUAPCJ4COZOaaltTHAzFPcOfxEFLQTYtSe7zc4A8ti8tNqu3gdV1U9I+h/ET1D7MzWHwlf6lNlEbw0A/3Ol4UmYHWILnPqTtAnYDcu47k+DnnJvqbKFduqBruMEgANG05Iv8AK3MDIgdLR7Qcmtg/W75IDjsyEiOCIp4dpt3n+WzIi0ZZ9Ap4Z7IktgWjXNzLQTbYQTHog6mNjx1SfJg1RbWtfMEEbPqrhQHkztUa08O7YA2c9988vmrPow+sSen5pHiO0Go0RDQBALiBl5n5JBju082DnO/CD73QOQWk06c1UZuJtn4mlT3DhcrAdvsc1zQ5huHjLYHEzcIKtpGq/JoaN7iXH5dEr0yXFoDnE94fqMlM90jHSJQluy/YwjRmnXsibgRn8x5Svoeje19F1IXioABDiADcDxZC17wvlbKVlNrUC1iphtRBE+jaZ048jV1qeq4DusOtwBdkZ8kqpPm+48z+rLJscZzjzCYYfHOEZOHIonrBzniAtEoMczTUv18lZVfA3bzuG1KqGlGxex3FB4yocS/6O0wyzq7gcm5ikDvd7lo34g8cw3Rbvbu9sf5LCRRH+44WNU+WxvqdycsuZ2bVTTizWgAAQAMgB8rKWMrtYwyYAEn02LMzYr05XLiBumAdyX4alM3hc19bvG/HzTjs1Qa8VpbLgwFp+yTN/PZmp3TqHT7j1bpjMqwmjnPMMY558gSmLdDBn86qyn90d9/JuXrCYto4io2HVNRg+q0aotvDYn1RGB0TSDQ4gn8VunzTktqCDcajFNcux22i6k6kLUqJqO31JPrqM+JRDxWcIe8Mb9kQBw1GWPqmlUMgNbYbm7bER16L1NgbkGsk5k3knnm7yzVQZyMKMScn3AKGjfuk5+M6oHi+qM7gZ7CjmUwLTMZBg1dp3eRHJSpvaSZLjEychYwY3oZ2Mg2cIBPdYLHvd2SfIDmUQo+WMzVCg0N+yyYF7u2Af+vRRbWaQDciRJd3RBAMjYcx1SnE6TbTHeLWce87Zv4DYk2I7RSf4bHPP2nmB6bfcsapSp8wlpu/Amsw7mlziBrXtA2cdi65pBvDSf6jHmdiVN0w2nTaSWs1mtJJMkmNg9Ss3prtaQWhrXOk+J+Qjc0Z+sLM085J3M7Q3qbR9ZrXfa6k25C6X4/tG1ttYTub3j+SyA0i6s1pdUcZBlgBaG3iDvXWtAGwKStfaDpUSina5GSY0qaecTIYf6nX6LyTPrt3rin+VXPmP6FL1N5X7QtyYCT+tyT47tIR4ntb5Znk2SFmXsqP8bzG4WHIWXBhGN2c1Q//AKK/pEnWz9mWV+0znOIY0ujMudqi+QAElylVq4iYcRSMAlrYkTvNyOaU1sMPaa42EHkbI6naTv2n4kpNa7LKMHeNp0NJ3E6MIJlxLjvKtAAyhCVtIMG2eH6hC1NJuPhEcbqQU6r8yjUojQ1Eq044mmNUwddsHPfK9gnvc8FxJF+GW5T0x4WD74+KZTTRUEFjqUwDD4lwHfAnePkjaNYFCPYqyFScNAxiN2sBXfYJXSxLh58UdRx7TnZCUMzMNw7c5RNFgbOqdWTJjIneVRScCJBlWNQZInbGMsPjXNmRPmPks72n0o97mUWtcGuI1nQYN7ieab0nEK4wc01KpHMBqY8QVo7vomvY+1Sr50/cgqtPu2RfZd38Vw303fBavcJjdpmzNSJAIAguJNoAzN/koazSSCXPI3SB9bb/AEnollTSYJhsOlpBsSI8+SWYzTrRZz9b7rL+6G816OUUZMjVWbYTQ1sTAjWDd4YJP1pE7D4bygcVpFtMF7iGC8ueZzgmNg8I3rN1tMVXWY0UxvPed8hySXS2FNRp1nFzthJnkpmv6YOBKVtGxkzTV+0zHeEPqHZI1Rxv8AgK+k6z/rCmNzM+efJI8DRqs7zXd4tLdkgGJg+nU70zpWaJOQ5qS5uWPY0fRogdwkW0Bnmd5ueqsLYQ78YAQADfbsHFcfi9gv0UOh25lOoCXhgzi6FrOE3vGxVl7neXCymzDJoTG7GDnPE99I+yPVD1wS9k/ePSPimDaICFfepwb7z+SJWGdphHuT+jyvIpgsvIdRm4kKlWBcgDzt70DW0gwZSeH5pYKLnZyeKJp4LeiFBF7jA1k8SD8a45QOp+Sq9m52cniUwZh2hTIjJMDqvaJmknmAMwm9ENogbFYSuAoS5MLTJU7EIfTb/D+Me4q6UFpR3h/F8CupjLiY/ElG9DVHgIylhHui1jf0ORRlLs8XxJPpdVpSPJiHrAcRC6spUcFVqeFpjebBbPBdn2t+r6m5R4wwbsHFxzscgL7kwFRxEl2MzGi9APaZdUI8m/n8k4dgTkHDg7Pp8kz9lOUnyHdG3YL89yvazU8UNsSABc3v1O/auKl/EEOR5mfqU3MjWBbO8fH81fh3Tn0TOtWFw1s+br79mX2c96HrUWeKG0xxgH0NuSA2xAyDGCtnYwM1pDuKH13tINNxa7eN20HyVeP0tRD9TXvY60EC/mR714uEtIIII4qaoSozHoATOtouI1XOJA2ZD81YykBkF32oGaoqYwbFGTUc7yoBV4hBVLnIV9clcbTJzRCljkzNXqWVsTqgkXgSo06hc0HeB1UcbTim7giaDIDR5fBMwoG0HfMobhyrmUFdCkGoS5M3ErDIUwugqFWoAJcQEO5nSVkG3xv/pHIfmqsRpNoy5mw/NKqmkzeLyZnL81XRtXO52k9S4QR+7EMFpXVk3Yl528l5U/BX3EfLPqaXVUtVcc8BSpNe8wxhJXnrSd+BLGdV5nCqHvTUaEqf6j20/ImT/aAXDkpM0UyYAc8+YjoJJVKWb8ttENcr4iUGcgrWYV52RxWmpaLcBJDWDeTGzZm7Ydya4bQjbEunba3XPqmijTXneKNwx4mPo6LneUr7T4f2bmDKRPrdfTvZU25QPf8yvn37Qv51Ph+vemlF0ggRa1GLbmO+z9Br6TCRMMHxTl0WAbkQd2XD4pB2ZxTW0aU7Q4RvglOa1dzmwG6jQQZJ1cjOz4wiCAjeAeTiexMi7navkM9u6+w7diDdigDDWyb+e8ZDzAz2FD1sfRbYuNQ7mCB6nbzKW4nTr4im1tMeQBPUR0QmpTTiMWk7R1Uqu+u5tMEGziBbgD8VTiNMUhlrVTyH69CsY3C1HPL3OLjJuTJ9U0ZYJVW5x2RtOhnuh9fSlR2UMHlc8z8IQjRJlxLjvJlV+0GxV0axLnDYAOqjZqj8mUqqrwILpPAB79aYMBX4eWta03IAHJEeyJVjKIWl/qAfE0LvmUQSrGUN6IgLoSy/qFiRZTCshchSaEsmFBdJHucSB1RLULpI+AT9dvvUcTjQzzPEW4py02ZQFEWzqp3MOJQ9XFNbmZO7NI8TpYnby+aAfiHHbHBVU7E/rMme7H6RHWJ0vut1P5JTWxriZ65oYlVvrAK6nRRO0SV6rPyZa5xNyZUXVAFyhh6lTwtMbzYJthNBNzqHWO4Zfmsesi8zlpM3ESHELy2lHAwIDWtG5eSflfj+434/5/qPsJgWf6dEvO9xJ6Ny9XJkMK8jvPaxv2WwJtJGqyATF7lNqjg4jVDjGwWGYzHpuVM6gjuUxYbzmGjKTtAzThrPAxJyfcFp6MaMmE3N3kNFovDcwb5q8Na2W639LGxsI2X2g+i69zdUukkwY1jqidgN5hCnGkZH+ljYHiBF9thG3Nb0f9jO1QwNgzqtbJzcZMuJyz2uNrZqx9IC73k/4j59VnsTpRtOxcxmX3nGAADAkzAF42JViNOT4WOf5vMDl+YXFqVPmGtN34E1tTSNNlmCT5D47V8/7eVS6rTJsSHEjd4Ynqp4jH1XZv1RuZbqLn1SvG4WQwjc73j5KdrlXOBHrbldzD9FY99NjdQjIi4mNYifcp1673mXuLuJ9wyCCwVmgG1z71f7Tco3ZiceJUqqN5YqDHFeLZUhTQhcQp0VTs+a5E53VoZCm2NyzIHE3E5TpqvDjvVPxAdESEPg76531D0AWA5zNMNIXpUyROSg47ylGaJ6y9Pogq+kmty7x6c0rxOlSbT6D5qinbVH8Y/eJeui+Y8q4prMzdLsVpc7LdSkj8QT5KpW07JF3beSvdMeNoZWxpPn5n4IZzyc1U6oAotc55hoJPkq9lEm3JlheFW6tsCY4XQL3XqHVG4XPyTrBaNazwN9T81O9yg43jkt2PO0z+G0XVfc90bz8k3wehKbbwXnefknTMONt1blwUj3DtKVoqsFp0dnQIljPRAYnS9NmXeO4JNjNMvfYHVG4fNYtJ3/Ams6rNO/EMaYc5oPmQvLD+0Xk34g9xfXPqfcXaT2Mb8B8+iRY3SlJhJdUa0kkkNu6SZM5n3LMVsTVqjv1DG4WHIZ+qoZTAyEInvx+kTFtP9jC8V2lLn6tJoBkDWqySZ8gbDzJVNbG1XyHVCRuZ3Wn4kcUvqNl0jZt4KftEupXZxtGJRCmXsYBkOXzXnO/WapNRdaJU2g8mUavU7SdruLRsz9VdVZAaBuVWjWfxH8G/FE4ltxwXHAbAmDJguqrG05XQrWhcWmgTzWgLzgpLgCCFIBTaq3FU1cTAyRBS3EEnHMNKF0eRqkkwNd5vxhAYjSJicgdyVuxTjYWF9pOearpWjY+20lqXS5+se4vSwEhscT8AM0pxGkC7Mzxy5IIlclV06FNOBJXrO/Jljnk5lRJAVFSsp4HDOqugEDemlgBkwACTgTj6y7QoVKnhb65BP8LoWm257x88uSaU6AiRYKV7ocKJQtv5aI8JoEZ1DPkLD5lPMNgw0Q0BoRVOkIUy6FE9Vn5MqRAvEqFAcVc4gZmAlekNL6hLWi+8pJicY9/iM+WzkjSgzc7CC1ULxHmL04xshnePTmkuL0k9+Zgbhb/tChy6LqtKKJxJ2qM0Hc5TDJV2qFKo0xZNzAlIYvKQXl06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55E751-A803-4F8A-B78A-FD470BC66E85}"/>
              </a:ext>
            </a:extLst>
          </p:cNvPr>
          <p:cNvSpPr txBox="1"/>
          <p:nvPr/>
        </p:nvSpPr>
        <p:spPr>
          <a:xfrm>
            <a:off x="1959124" y="511041"/>
            <a:ext cx="12944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Collectie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aanbieden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waar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gebruiker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zoekt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FC922-FFE6-4126-906F-6608CAABA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67" r="3183" b="6029"/>
          <a:stretch/>
        </p:blipFill>
        <p:spPr>
          <a:xfrm>
            <a:off x="1247250" y="2109118"/>
            <a:ext cx="14344501" cy="66092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DECA10-DC8C-4DA8-BFFC-0439275D9B83}"/>
              </a:ext>
            </a:extLst>
          </p:cNvPr>
          <p:cNvSpPr txBox="1"/>
          <p:nvPr/>
        </p:nvSpPr>
        <p:spPr>
          <a:xfrm>
            <a:off x="1632834" y="10174015"/>
            <a:ext cx="13896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>
                <a:solidFill>
                  <a:schemeClr val="bg1"/>
                </a:solidFill>
              </a:rPr>
              <a:t>Source: https://www.delpher.nl/</a:t>
            </a:r>
          </a:p>
        </p:txBody>
      </p:sp>
    </p:spTree>
    <p:extLst>
      <p:ext uri="{BB962C8B-B14F-4D97-AF65-F5344CB8AC3E}">
        <p14:creationId xmlns:p14="http://schemas.microsoft.com/office/powerpoint/2010/main" val="2278439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3123" y="0"/>
            <a:ext cx="16764974" cy="115606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AutoShape 2" descr="data:image/jpeg;base64,/9j/4AAQSkZJRgABAQAAAQABAAD/2wCEAAkGBxQTEhQUExQWFRUXFBQYGBgYGBgYHBcXFBQWGBQXGB0aHCggGBwlHBUUITEhJSkrLi4uFx8zODMsNygtLiwBCgoKDg0OGhAQGzQkHyQsLCwsLC8sLC8sLCwsNCwsLCwsLCwsLCwsLCwsLCwsLCwsLCwsLCwsLCwsLCwsLCwsLP/AABEIAM4A9AMBIgACEQEDEQH/xAAcAAACAwEBAQEAAAAAAAAAAAAEBQIDBgEABwj/xABCEAABAwICBwUEBwcEAgMAAAABAAIRAyEEMQUSQVFxkaEGIjJhgROxwdEUQlJicuHwBxUjM4KSokNTsvFzwqPi8v/EABoBAAMBAQEBAAAAAAAAAAAAAAIDBAEABQb/xAArEQACAQMDBAIBBAMBAAAAAAABAgADBBESITETMkFRFCJhQnGRoSNSgQX/2gAMAwEAAhEDEQA/AFjyq6jkldjK7trG8Gknqfgqy2qfFVd6ao/4tleELf2RPW6noRvqXmPUqt+k6LfFUYDu1hPLNKfoQPiJPEuPvKnTwrG5Acgj6SeTM1N4EYDTlHY5x4MeesQoHTQ+rTef7R7zKpZTnJvRWCiTsKHp0x4/ubl/ctp497p7gbuvrHlb3rzqziDPmrKdAiFU9maH652EIA+YkZoin4oMm5vtN1e3BM+zPG/vTfAYYFjSdyLGHATHuSCRBWiuOIkZh9wVrMK47E5bTG5WNAS+uTC0CKWYFyuZo7eUxBXQh6jGbgQMaParG4Zo2IhzlEJRZvcIYlRYIKU4w3Z+JvROnNMLPY5128U63GTBqcR2ugKzD4ZzjDQXHyujf3NUGcM/G4A8s0xbd24EBqyjzAmMU/ZhHjR7B4qs/hafeYROH0c0+Gi9/m4kDoB/yTxasOSBEm4WJrIilg3v8DHEeQJWhw+BeMvZU/wgE784ceqI/dWtGu+o/oP8ieiYLdBycxZuD4Ezg0U767qbOLgTybJSntLotraTqjahcWlsjUIbcgWJIO3cvojNFUGfVB4mfySHt7RaME/VAF6eX/kanJSp8gRfWcnGYi7P0hUYHOY54iAAdW4MXMEnotHhtEVCe7Sp0+PeMf1F3wQH7PZNEgCT/wDYrZtp1DclreAkraanH1EGoxycmJn6EdHfe53kLDrYclOnoyk3MN9TrHLdlmja4AJkk+bnQDadl1S/HU2gRAM31W552k+id0z5MVmSFERbXj7rQB7l1BVNKCbtPq8heW9NPc7efOmYRx/6V7MBvlMwFwkL581WM9fEDbgB/wB3UxhmhEawXJQl2mgSLaW5q85p3K1qi7kl5hYlLggsSbFHvASzFnPgm0xvOMu0U7+GPX3o2EF2fGswACTrQPWIHqStE7RjwO8adP8AE9s8gZ6Kj4zu5IET1lUDJitoVhaj/otIeKqT+Bp97oVtKmw+CjUfxJjk0fFMFkw5IEWbpYta2FbTpPfZrXO4A/BN20aoiKVOnkLhu0wPESc1fTwlV+dUkSBDQ4gSRwH1t2wpgtUA3b+Is3J8CKBoirtaGficG9CVMaOaPFVH9IJ94A6p7S0GMyHH8Tg3YM4vmTt2IyhgqLBLmsnf4upRrRorwuf3gNXc+ZmGYWjsD6nqGjkAfes12vwjabqWqzU1g8kSTlqRnxK+piow+EWG4W6L59+01nfw58qvvpp+kaeMf8grUYtzHfZXAe2otcHlvdh0bYcc+qc0NDUmiXgg3s5w3+ST9hL4ZokjvRze4LVijTbnHqVqUyw5gOcEwF2HpizO7Y+FoBvtkq1uHn6hd+I8NhjcFZidI0g0ta6DBEtGXmlWI01Tp98zu1nugbOA2JgpKOYGTGYcBbWY28Q0TtjYrabWm7i6IBl3dzWVrdqqYHde0T9gE53zHHeltbtA53ha93m4x7r9ULVaSQ1pVG4E3T8XRZtHHPqsv26xzamFqxubnvDwkVTG1nbWs/CL8zJWe08XF7Q57nd2bkm8lL+YjnSsd8Zl3M0fYvTAo0y0loJnM5CZHOU2xXapuQc5/wCEEdTHxWXwOHaWNMTYIsADcFGb5l+qiUC0UnJhVfTlV3gphvm4z0EJDSx9dz3aznmHXDTqjV3ABHVcQ2PEPegqmLjwC/nl+aFbiq2cwmoUxxCmYYESRc+cryF+nP8Au8j815JKVCcxoKgRsQFGUzFCg3/cf/bTH/t7kTQP+3h28SHPPwb0VK2J/U0jN0PAiUNccgT6I2lofEOEim4De7ujmbJ2yjijtFIeWrT/AOIlQ/dQcQalYOJyiXkz5kpy21Bed4s3LniKhoePHXpM8g4vP/xh3wVjMLhm5uq1T5NDBzc4nonmH0PT+zUdx7o+re3kTyKLZo8DKnTb+LvHK3VMApL2oIBqufMztOoz/SwrSd73OeeTNVe0nQqmhVNRjGAUqkAU2tMhpgzGtzK14xDBab7gEu7RHWoVBqkdx9yN7SmB2O2MCL1b5zMN2Epa/tWE2IYf8s+gW0GgabSLSLyS6I3QBmsN+z6pFR//AI55FfRg8Xim9xDiLw0W1rzulo/uCFELcGFUODO08NQZk1vGJ6qLmNccnuuCBNhERETa3VWmpBsKYHN3iPHZCErYxsAPrEmADqwy9pMTOw2i0lNFADmL1QunRIuGNb5nPZmbnYOSj9IBt7UZSA0EyIkQbC494QFbTLGazoAm5JyMCBnGxKndraQHde0DKGycrW1APet0015mjUeJpXN26rnXiXO1R9a9tlhzXBUAM/w2icwNYxO07LeaxdbtRPhbUefRvW5QlXS1d2TWN8zLj/kY6JbXVJPMatvUPibo6RaCZeXTszGZNg2eCwv7RcU15ogHvDXJBsYdF43WVD31XeOq6NwOqOQgLOY1v8Z43R7gk/LWoSBHC2KYJM0Og9OGixrCDFySIMyZbHNH1dP1H+CkeL3fAR70q0fGo02mEZKja7dfqJQLdDuZypia7s6moNzAB1z6pVpLBl0EEucCDLjOXFH1sY0bQhX4sbAT0/XJAtSqTkwzTQDEvwVN7Z71nRNr2m3XojWsSh2MeciG8BPUqJD35lx4m3LJY6s5yxmrhdlEcEtGbh6XSXTDNd4LTYCDIzMoqlRhep4fWvvJ96FMIdWZpy20GpYlzWhoIsNy4dZ2ZJTBuGaFYGgLuqoOwm6TFzMGVczBb0YuoDWYzdIlLcM1cVq8s+87afR6eHpMyawcAJ+aprReajrmwHdIuDA35dUd9HpgXvxP6Coq4+kwWLfT8l7woezPE1SpjMiKbnREEzsmM4H1ipucWQD7OnawtMDcBx6pW3SjBGtUdUI1eEt1r2nPW6BD4zT7LEtbaY14trRMEk5wNiLRTXmcNR4mho0tcT7Qm5FhF2kgi/mCrfYU253/ABGffZYjEdrRsf8A2gn5BLa/aJ7vC1x4ujo0fFCa1JYxaDt4n0apj6VPa0ch+SVaV01SfTLZgbSbAWIuTbasA7HV3ZBrOAvzMoHS7n6nee50zmTGW5JN4pOkRwtGAyZ7spjxReXOyNNwsCbmIyWnr9qw4C7nGBIa3bxdfksdodg1oN5BT9lMDIAKapdGmcCOWgr7mW1dNVXeGn/e4u6WQ7qtd2b9UfdgdRfqrVFzgBJtxUrXdRvMcKCDxFmkMHLTLi50ZkyvYJz4uMwG7LAfr3L2M0lSbJLgeHe9yBfpwgE06LyBeXd0W27yn0+sVxj+YD9IHczQheLljH9oqz8iGjyHxK79ILwNZxNryUPwX/UZ3ylPAmtOJbsIPC/uSfE4dzqjnB0AxaBmABmrNEs7n9X69yMwtHWBP3j70IApE4jO8DMHo1XNbqgwukOdmSUxZhgFc1gCWaw8CHoitmDO5ENwW9HEriA1WM3SJTSwrQrdUKUealSolxhrSeAWBWY7bziwEGrPgeiq0aZptPl8UdpPRNUU3O1NUNa4nWIBgDYDcoTspT9oA0gloMENsbyReDtjYqBbOVwdoo11BzzL1bRwzn+FpdwC1OF0L9mk1vm4yfWZ9wRrtGERrOnk0dZ6Jy2SDuOf2iGuz4EytPRDvrOa3qelkbQ0M05NfU8z3W/LqtCzDsGWf3RJ5m6Jp0iTEAfiMm3kqkoKO1ZO1Z25MT0dEGLNogcA7qWn3ryfex3v5QF1UdN4rVPmeI7QBxzqPP8Ab1ueiEfpCofDTaPN0uPUgdF1oAyheqOsvIa9qNxPSW1QRRUxD3VNWo93iAgGAAYvDYlMDhqZPdDo+8ZJ5BUmkCZi+9WHEtGbs/U9F1SszgATUpBDmX0qLRkFYckAdIjY0noqn415yAHVI6Lk7x3UURiAhtKQaZjYCeiqpAmNYk7VOu2dYb0SU9LjeCzZUxRgsbquBLTA3cEViNPuHgpcz8B81NmCCubgxun9eS9JqNJjkieeKtQDAMVV9M1SQNYtE7ABHxRbdE616ji78R/RTOjoQ1MqZPp+in+D7KVnZgNCMKq9oxALE9xmapYKm3ws9Y+JVowxfLbX2Le4PsSM3uJ/X62J3R7P0qcQ2wIngbcMyD6I8Zg5nxun+z+s7+XAH3/yv0S/HaFq4Wt7Ks2CQHAjJzSSARyNjdfoZlANMAANjyssF+1jBhzKNZtyxxYfw1BLTzb/AJLW4nLzMhgmxTHqrdGeE/icqadqY4FGdm8NrsdJOqHiYz720Ly+mXJA9z0i4QAmXgqbGk5SeCfYfRzBdtKfvVHT0Ee8pth9FvIB1w0H7AAt6fNMFmg7miWuz4Ey9PRdUi4DRvcQPfmiKWiW/WqE+TR8TC0DdGAG8bbk+djb1RbKDAJueHdG3b679gT1o014XP7xLV3PmIqGjWi4perz7sh700wuDe6e8Gj7ogHlAKIOKa3IAcBrH5dUFjNLgZuA4mTyC5rhE2yP+TBSqP4/mVdocC1mGqkEk+yf/wAVlv2dsc1ztYFvhIkETAdvTbF6dGQl3HujkEu/e79ZpJ1WhwJgbJv5pBugxAxtHC2IU7z6EKbjm4N4Kqr7MA31necuv5wsjiO1M+Bj3+bu63l+QSzE6VrvF3imNzBfmbqxrmjTiFt6jTZ4nSzGEazg3yLg0ctqUYrtTTBOprPN/AIHMrBuwzjUedY96O865t5m6aa5zMDgIHJKrXpA+kZTtd/tGVTT9UmRTaB5kkrqUmsFxS/Jre5R0KXqAu0huafVVVMY87hwHzV9PR52lEs0eOKHNJfE37GKSCcySrKeFJyCdUsM0K7VCw1/U7RFDNHk5olmjwEeFzVSWrNDCiUsoALzaTde+W3hKuNNUkw79eqykSXE5tlM2OH7H0wRJzyHylOcPoGgwZAx69Ffoc+1oUyTGoIPFsRfZaFfUpt+qQ4zJzdxysF7wUTyiZGl7NsarZHkMjaB19IRlOo3dq+RgG//AEhHGociG+mwkbpy84Xqo1jeCYysIAz7tzMcEWJmYXUxLRtk7hfLfuVDsXI8PdNjfYTBysLTmQqwwNBm17EwN9gSSTeN2YXqz27c5MWE2/HffcBbMk2PkgxJ35gGPu2jPM7UB2gwf0jDVqMNksdF8ns7zBAmLtG1SrY0HNo4EkxfKNnJVYnGveC3IHMNtIPMnmEJYCEAZhsPoem1jfaEudAkTqjhvN+CZ4HBuY2KVMUwYv4SeJPeKK0pV+jtaWsbcxuMROefNBfv1pbMO1t0gAeu3koKlQUvEqVWq+YezC/afxiSeZ+SYnGwLzAA2gD1ssq/Srz4YbwHxKEq1nOzJPEqQ3b522lAtl8zT19NsbkR/SNY8zklmI06TkPV1yk8rhSWqO/cY1UVeBCa+PqOzcY3C3uQhcuwvALIUrK4QrdVcNOy7M2QfUAzKGqYobLqLMGTmiWYMDzTcIvO8XkmBNqOJsPirWYVxzR4pgZBTAWGr6E7T7gn0deRJC8h1GbgTgCkGyvCqNglGUcFXeJbT1W/aNhzdATUtarcCJNZR5gwYvOAG1MWaLA/mVhwYC887N6oqjhaQ8FIvO9xJ6NiPUlUCxI7yBFG4HiI2knwgu9ITCjomtm5oYPvkN9RNz6J4xtQCxbSG5sA7bd258JzOxXYbRIJOvrkXvZoJnZt9U4UKC+MxJruYiOApt/mVS7yYIHN0e5LtJ0Wte3UaWiPrGSSPQeS31KhRp5NaDviTzKyXa9v8SmRt149IIRFFxsuNxMWoSdz7jzszUGqWETABGVtUDft1SD6J6a5NhfPIF++xJhozIWR0DidVzXbLcv/AMk8lr3U9zC6MtYw3KLeXoqhEmR9te94m13GNndYI5nJCY3Gii0awI1pgDVYYDcyG7BbMpjqOAOs4MaB9UREC5k/JYnSmK9o8m5aMgTJie63iczxQu+kTVXJjuhjg7wkDhYxx8R9SrfZk/L8hc+srNU2EcTmmWDxr2RBkbjlCSHJ5jMY4jmnhPLnboPdKs+jbJ9BZBP7Q02jvNIAzOfAAbbq9ulGGxDpOQ/IZI8iZgxF20ohtKnETrnbfwlZOiP16LU9rcQXMZ3YaHGM/s+ay1JQ3m4ldtLQV1eAK62nK8yWyC7CvbhyjMJo17zDGlx8gmojP2iCzKOYtawq1mHKf09Chv8ANqNb90d93Jth6kImiKTTFOmXu3uv/izL1JViWDndziTNdqO3eIsNox7/AAtLjuAlMGaFAH8V7Wfdb33cm2HrCcilVf3XODB9mw/xZbaMyr6eiWAXJceQ5BUpa0E/Mna5qH8TGaRoMa4ez14jN4AJO0iNmSEIWn0zozXeIc1jRY5k5DID4qGH0MwX1S8/aqGBx1R+aVUtCzk7ARi3ICDyZnqFJzzDGlx8gjqehnf6jw3yb3j0t1Wlp4O0Gw3DuN5beiLoUAPCJ4COZOaaltTHAzFPcOfxEFLQTYtSe7zc4A8ti8tNqu3gdV1U9I+h/ET1D7MzWHwlf6lNlEbw0A/3Ol4UmYHWILnPqTtAnYDcu47k+DnnJvqbKFduqBruMEgANG05Iv8AK3MDIgdLR7Qcmtg/W75IDjsyEiOCIp4dpt3n+WzIi0ZZ9Ap4Z7IktgWjXNzLQTbYQTHog6mNjx1SfJg1RbWtfMEEbPqrhQHkztUa08O7YA2c9988vmrPow+sSen5pHiO0Go0RDQBALiBl5n5JBju082DnO/CD73QOQWk06c1UZuJtn4mlT3DhcrAdvsc1zQ5huHjLYHEzcIKtpGq/JoaN7iXH5dEr0yXFoDnE94fqMlM90jHSJQluy/YwjRmnXsibgRn8x5Svoeje19F1IXioABDiADcDxZC17wvlbKVlNrUC1iphtRBE+jaZ048jV1qeq4DusOtwBdkZ8kqpPm+48z+rLJscZzjzCYYfHOEZOHIonrBzniAtEoMczTUv18lZVfA3bzuG1KqGlGxex3FB4yocS/6O0wyzq7gcm5ikDvd7lo34g8cw3Rbvbu9sf5LCRRH+44WNU+WxvqdycsuZ2bVTTizWgAAQAMgB8rKWMrtYwyYAEn02LMzYr05XLiBumAdyX4alM3hc19bvG/HzTjs1Qa8VpbLgwFp+yTN/PZmp3TqHT7j1bpjMqwmjnPMMY558gSmLdDBn86qyn90d9/JuXrCYto4io2HVNRg+q0aotvDYn1RGB0TSDQ4gn8VunzTktqCDcajFNcux22i6k6kLUqJqO31JPrqM+JRDxWcIe8Mb9kQBw1GWPqmlUMgNbYbm7bER16L1NgbkGsk5k3knnm7yzVQZyMKMScn3AKGjfuk5+M6oHi+qM7gZ7CjmUwLTMZBg1dp3eRHJSpvaSZLjEychYwY3oZ2Mg2cIBPdYLHvd2SfIDmUQo+WMzVCg0N+yyYF7u2Af+vRRbWaQDciRJd3RBAMjYcx1SnE6TbTHeLWce87Zv4DYk2I7RSf4bHPP2nmB6bfcsapSp8wlpu/Amsw7mlziBrXtA2cdi65pBvDSf6jHmdiVN0w2nTaSWs1mtJJMkmNg9Ss3prtaQWhrXOk+J+Qjc0Z+sLM085J3M7Q3qbR9ZrXfa6k25C6X4/tG1ttYTub3j+SyA0i6s1pdUcZBlgBaG3iDvXWtAGwKStfaDpUSina5GSY0qaecTIYf6nX6LyTPrt3rin+VXPmP6FL1N5X7QtyYCT+tyT47tIR4ntb5Znk2SFmXsqP8bzG4WHIWXBhGN2c1Q//AKK/pEnWz9mWV+0znOIY0ujMudqi+QAElylVq4iYcRSMAlrYkTvNyOaU1sMPaa42EHkbI6naTv2n4kpNa7LKMHeNp0NJ3E6MIJlxLjvKtAAyhCVtIMG2eH6hC1NJuPhEcbqQU6r8yjUojQ1Eq044mmNUwddsHPfK9gnvc8FxJF+GW5T0x4WD74+KZTTRUEFjqUwDD4lwHfAnePkjaNYFCPYqyFScNAxiN2sBXfYJXSxLh58UdRx7TnZCUMzMNw7c5RNFgbOqdWTJjIneVRScCJBlWNQZInbGMsPjXNmRPmPks72n0o97mUWtcGuI1nQYN7ieab0nEK4wc01KpHMBqY8QVo7vomvY+1Sr50/cgqtPu2RfZd38Vw303fBavcJjdpmzNSJAIAguJNoAzN/koazSSCXPI3SB9bb/AEnollTSYJhsOlpBsSI8+SWYzTrRZz9b7rL+6G816OUUZMjVWbYTQ1sTAjWDd4YJP1pE7D4bygcVpFtMF7iGC8ueZzgmNg8I3rN1tMVXWY0UxvPed8hySXS2FNRp1nFzthJnkpmv6YOBKVtGxkzTV+0zHeEPqHZI1Rxv8AgK+k6z/rCmNzM+efJI8DRqs7zXd4tLdkgGJg+nU70zpWaJOQ5qS5uWPY0fRogdwkW0Bnmd5ueqsLYQ78YAQADfbsHFcfi9gv0UOh25lOoCXhgzi6FrOE3vGxVl7neXCymzDJoTG7GDnPE99I+yPVD1wS9k/ePSPimDaICFfepwb7z+SJWGdphHuT+jyvIpgsvIdRm4kKlWBcgDzt70DW0gwZSeH5pYKLnZyeKJp4LeiFBF7jA1k8SD8a45QOp+Sq9m52cniUwZh2hTIjJMDqvaJmknmAMwm9ENogbFYSuAoS5MLTJU7EIfTb/D+Me4q6UFpR3h/F8CupjLiY/ElG9DVHgIylhHui1jf0ORRlLs8XxJPpdVpSPJiHrAcRC6spUcFVqeFpjebBbPBdn2t+r6m5R4wwbsHFxzscgL7kwFRxEl2MzGi9APaZdUI8m/n8k4dgTkHDg7Pp8kz9lOUnyHdG3YL89yvazU8UNsSABc3v1O/auKl/EEOR5mfqU3MjWBbO8fH81fh3Tn0TOtWFw1s+br79mX2c96HrUWeKG0xxgH0NuSA2xAyDGCtnYwM1pDuKH13tINNxa7eN20HyVeP0tRD9TXvY60EC/mR714uEtIIII4qaoSozHoATOtouI1XOJA2ZD81YykBkF32oGaoqYwbFGTUc7yoBV4hBVLnIV9clcbTJzRCljkzNXqWVsTqgkXgSo06hc0HeB1UcbTim7giaDIDR5fBMwoG0HfMobhyrmUFdCkGoS5M3ErDIUwugqFWoAJcQEO5nSVkG3xv/pHIfmqsRpNoy5mw/NKqmkzeLyZnL81XRtXO52k9S4QR+7EMFpXVk3Yl528l5U/BX3EfLPqaXVUtVcc8BSpNe8wxhJXnrSd+BLGdV5nCqHvTUaEqf6j20/ImT/aAXDkpM0UyYAc8+YjoJJVKWb8ttENcr4iUGcgrWYV52RxWmpaLcBJDWDeTGzZm7Ydya4bQjbEunba3XPqmijTXneKNwx4mPo6LneUr7T4f2bmDKRPrdfTvZU25QPf8yvn37Qv51Ph+vemlF0ggRa1GLbmO+z9Br6TCRMMHxTl0WAbkQd2XD4pB2ZxTW0aU7Q4RvglOa1dzmwG6jQQZJ1cjOz4wiCAjeAeTiexMi7navkM9u6+w7diDdigDDWyb+e8ZDzAz2FD1sfRbYuNQ7mCB6nbzKW4nTr4im1tMeQBPUR0QmpTTiMWk7R1Uqu+u5tMEGziBbgD8VTiNMUhlrVTyH69CsY3C1HPL3OLjJuTJ9U0ZYJVW5x2RtOhnuh9fSlR2UMHlc8z8IQjRJlxLjvJlV+0GxV0axLnDYAOqjZqj8mUqqrwILpPAB79aYMBX4eWta03IAHJEeyJVjKIWl/qAfE0LvmUQSrGUN6IgLoSy/qFiRZTCshchSaEsmFBdJHucSB1RLULpI+AT9dvvUcTjQzzPEW4py02ZQFEWzqp3MOJQ9XFNbmZO7NI8TpYnby+aAfiHHbHBVU7E/rMme7H6RHWJ0vut1P5JTWxriZ65oYlVvrAK6nRRO0SV6rPyZa5xNyZUXVAFyhh6lTwtMbzYJthNBNzqHWO4Zfmsesi8zlpM3ESHELy2lHAwIDWtG5eSflfj+434/5/qPsJgWf6dEvO9xJ6Ny9XJkMK8jvPaxv2WwJtJGqyATF7lNqjg4jVDjGwWGYzHpuVM6gjuUxYbzmGjKTtAzThrPAxJyfcFp6MaMmE3N3kNFovDcwb5q8Na2W639LGxsI2X2g+i69zdUukkwY1jqidgN5hCnGkZH+ljYHiBF9thG3Nb0f9jO1QwNgzqtbJzcZMuJyz2uNrZqx9IC73k/4j59VnsTpRtOxcxmX3nGAADAkzAF42JViNOT4WOf5vMDl+YXFqVPmGtN34E1tTSNNlmCT5D47V8/7eVS6rTJsSHEjd4Ynqp4jH1XZv1RuZbqLn1SvG4WQwjc73j5KdrlXOBHrbldzD9FY99NjdQjIi4mNYifcp1673mXuLuJ9wyCCwVmgG1z71f7Tco3ZiceJUqqN5YqDHFeLZUhTQhcQp0VTs+a5E53VoZCm2NyzIHE3E5TpqvDjvVPxAdESEPg76531D0AWA5zNMNIXpUyROSg47ylGaJ6y9Pogq+kmty7x6c0rxOlSbT6D5qinbVH8Y/eJeui+Y8q4prMzdLsVpc7LdSkj8QT5KpW07JF3beSvdMeNoZWxpPn5n4IZzyc1U6oAotc55hoJPkq9lEm3JlheFW6tsCY4XQL3XqHVG4XPyTrBaNazwN9T81O9yg43jkt2PO0z+G0XVfc90bz8k3wehKbbwXnefknTMONt1blwUj3DtKVoqsFp0dnQIljPRAYnS9NmXeO4JNjNMvfYHVG4fNYtJ3/Ams6rNO/EMaYc5oPmQvLD+0Xk34g9xfXPqfcXaT2Mb8B8+iRY3SlJhJdUa0kkkNu6SZM5n3LMVsTVqjv1DG4WHIZ+qoZTAyEInvx+kTFtP9jC8V2lLn6tJoBkDWqySZ8gbDzJVNbG1XyHVCRuZ3Wn4kcUvqNl0jZt4KftEupXZxtGJRCmXsYBkOXzXnO/WapNRdaJU2g8mUavU7SdruLRsz9VdVZAaBuVWjWfxH8G/FE4ltxwXHAbAmDJguqrG05XQrWhcWmgTzWgLzgpLgCCFIBTaq3FU1cTAyRBS3EEnHMNKF0eRqkkwNd5vxhAYjSJicgdyVuxTjYWF9pOearpWjY+20lqXS5+se4vSwEhscT8AM0pxGkC7Mzxy5IIlclV06FNOBJXrO/Jljnk5lRJAVFSsp4HDOqugEDemlgBkwACTgTj6y7QoVKnhb65BP8LoWm257x88uSaU6AiRYKV7ocKJQtv5aI8JoEZ1DPkLD5lPMNgw0Q0BoRVOkIUy6FE9Vn5MqRAvEqFAcVc4gZmAlekNL6hLWi+8pJicY9/iM+WzkjSgzc7CC1ULxHmL04xshnePTmkuL0k9+Zgbhb/tChy6LqtKKJxJ2qM0Hc5TDJV2qFKo0xZNzAlIYvKQXl06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4" descr="data:image/jpeg;base64,/9j/4AAQSkZJRgABAQAAAQABAAD/2wCEAAkGBxQTEhQUExQWFRUXFBQYGBgYGBgYHBcXFBQWGBQXGB0aHCggGBwlHBUUITEhJSkrLi4uFx8zODMsNygtLiwBCgoKDg0OGhAQGzQkHyQsLCwsLC8sLC8sLCwsNCwsLCwsLCwsLCwsLCwsLCwsLCwsLCwsLCwsLCwsLCwsLCwsLP/AABEIAM4A9AMBIgACEQEDEQH/xAAcAAACAwEBAQEAAAAAAAAAAAAEBQIDBgEABwj/xABCEAABAwICBwUEBwcEAgMAAAABAAIRAyEEMQUSQVFxkaEGIjJhgROxwdEUQlJicuHwBxUjM4KSokNTsvFzwqPi8v/EABoBAAMBAQEBAAAAAAAAAAAAAAIDBAEABQb/xAArEQACAQMDBAIBBAMBAAAAAAABAgADBBESITETMkFRFCJhQnGRoSNSgQX/2gAMAwEAAhEDEQA/AFjyq6jkldjK7trG8Gknqfgqy2qfFVd6ao/4tleELf2RPW6noRvqXmPUqt+k6LfFUYDu1hPLNKfoQPiJPEuPvKnTwrG5Acgj6SeTM1N4EYDTlHY5x4MeesQoHTQ+rTef7R7zKpZTnJvRWCiTsKHp0x4/ubl/ctp497p7gbuvrHlb3rzqziDPmrKdAiFU9maH652EIA+YkZoin4oMm5vtN1e3BM+zPG/vTfAYYFjSdyLGHATHuSCRBWiuOIkZh9wVrMK47E5bTG5WNAS+uTC0CKWYFyuZo7eUxBXQh6jGbgQMaParG4Zo2IhzlEJRZvcIYlRYIKU4w3Z+JvROnNMLPY5128U63GTBqcR2ugKzD4ZzjDQXHyujf3NUGcM/G4A8s0xbd24EBqyjzAmMU/ZhHjR7B4qs/hafeYROH0c0+Gi9/m4kDoB/yTxasOSBEm4WJrIilg3v8DHEeQJWhw+BeMvZU/wgE784ceqI/dWtGu+o/oP8ieiYLdBycxZuD4Ezg0U767qbOLgTybJSntLotraTqjahcWlsjUIbcgWJIO3cvojNFUGfVB4mfySHt7RaME/VAF6eX/kanJSp8gRfWcnGYi7P0hUYHOY54iAAdW4MXMEnotHhtEVCe7Sp0+PeMf1F3wQH7PZNEgCT/wDYrZtp1DclreAkraanH1EGoxycmJn6EdHfe53kLDrYclOnoyk3MN9TrHLdlmja4AJkk+bnQDadl1S/HU2gRAM31W552k+id0z5MVmSFERbXj7rQB7l1BVNKCbtPq8heW9NPc7efOmYRx/6V7MBvlMwFwkL581WM9fEDbgB/wB3UxhmhEawXJQl2mgSLaW5q85p3K1qi7kl5hYlLggsSbFHvASzFnPgm0xvOMu0U7+GPX3o2EF2fGswACTrQPWIHqStE7RjwO8adP8AE9s8gZ6Kj4zu5IET1lUDJitoVhaj/otIeKqT+Bp97oVtKmw+CjUfxJjk0fFMFkw5IEWbpYta2FbTpPfZrXO4A/BN20aoiKVOnkLhu0wPESc1fTwlV+dUkSBDQ4gSRwH1t2wpgtUA3b+Is3J8CKBoirtaGficG9CVMaOaPFVH9IJ94A6p7S0GMyHH8Tg3YM4vmTt2IyhgqLBLmsnf4upRrRorwuf3gNXc+ZmGYWjsD6nqGjkAfes12vwjabqWqzU1g8kSTlqRnxK+piow+EWG4W6L59+01nfw58qvvpp+kaeMf8grUYtzHfZXAe2otcHlvdh0bYcc+qc0NDUmiXgg3s5w3+ST9hL4ZokjvRze4LVijTbnHqVqUyw5gOcEwF2HpizO7Y+FoBvtkq1uHn6hd+I8NhjcFZidI0g0ta6DBEtGXmlWI01Tp98zu1nugbOA2JgpKOYGTGYcBbWY28Q0TtjYrabWm7i6IBl3dzWVrdqqYHde0T9gE53zHHeltbtA53ha93m4x7r9ULVaSQ1pVG4E3T8XRZtHHPqsv26xzamFqxubnvDwkVTG1nbWs/CL8zJWe08XF7Q57nd2bkm8lL+YjnSsd8Zl3M0fYvTAo0y0loJnM5CZHOU2xXapuQc5/wCEEdTHxWXwOHaWNMTYIsADcFGb5l+qiUC0UnJhVfTlV3gphvm4z0EJDSx9dz3aznmHXDTqjV3ABHVcQ2PEPegqmLjwC/nl+aFbiq2cwmoUxxCmYYESRc+cryF+nP8Au8j815JKVCcxoKgRsQFGUzFCg3/cf/bTH/t7kTQP+3h28SHPPwb0VK2J/U0jN0PAiUNccgT6I2lofEOEim4De7ujmbJ2yjijtFIeWrT/AOIlQ/dQcQalYOJyiXkz5kpy21Bed4s3LniKhoePHXpM8g4vP/xh3wVjMLhm5uq1T5NDBzc4nonmH0PT+zUdx7o+re3kTyKLZo8DKnTb+LvHK3VMApL2oIBqufMztOoz/SwrSd73OeeTNVe0nQqmhVNRjGAUqkAU2tMhpgzGtzK14xDBab7gEu7RHWoVBqkdx9yN7SmB2O2MCL1b5zMN2Epa/tWE2IYf8s+gW0GgabSLSLyS6I3QBmsN+z6pFR//AI55FfRg8Xim9xDiLw0W1rzulo/uCFELcGFUODO08NQZk1vGJ6qLmNccnuuCBNhERETa3VWmpBsKYHN3iPHZCErYxsAPrEmADqwy9pMTOw2i0lNFADmL1QunRIuGNb5nPZmbnYOSj9IBt7UZSA0EyIkQbC494QFbTLGazoAm5JyMCBnGxKndraQHde0DKGycrW1APet0015mjUeJpXN26rnXiXO1R9a9tlhzXBUAM/w2icwNYxO07LeaxdbtRPhbUefRvW5QlXS1d2TWN8zLj/kY6JbXVJPMatvUPibo6RaCZeXTszGZNg2eCwv7RcU15ogHvDXJBsYdF43WVD31XeOq6NwOqOQgLOY1v8Z43R7gk/LWoSBHC2KYJM0Og9OGixrCDFySIMyZbHNH1dP1H+CkeL3fAR70q0fGo02mEZKja7dfqJQLdDuZypia7s6moNzAB1z6pVpLBl0EEucCDLjOXFH1sY0bQhX4sbAT0/XJAtSqTkwzTQDEvwVN7Z71nRNr2m3XojWsSh2MeciG8BPUqJD35lx4m3LJY6s5yxmrhdlEcEtGbh6XSXTDNd4LTYCDIzMoqlRhep4fWvvJ96FMIdWZpy20GpYlzWhoIsNy4dZ2ZJTBuGaFYGgLuqoOwm6TFzMGVczBb0YuoDWYzdIlLcM1cVq8s+87afR6eHpMyawcAJ+aprReajrmwHdIuDA35dUd9HpgXvxP6Coq4+kwWLfT8l7woezPE1SpjMiKbnREEzsmM4H1ipucWQD7OnawtMDcBx6pW3SjBGtUdUI1eEt1r2nPW6BD4zT7LEtbaY14trRMEk5wNiLRTXmcNR4mho0tcT7Qm5FhF2kgi/mCrfYU253/ABGffZYjEdrRsf8A2gn5BLa/aJ7vC1x4ujo0fFCa1JYxaDt4n0apj6VPa0ch+SVaV01SfTLZgbSbAWIuTbasA7HV3ZBrOAvzMoHS7n6nee50zmTGW5JN4pOkRwtGAyZ7spjxReXOyNNwsCbmIyWnr9qw4C7nGBIa3bxdfksdodg1oN5BT9lMDIAKapdGmcCOWgr7mW1dNVXeGn/e4u6WQ7qtd2b9UfdgdRfqrVFzgBJtxUrXdRvMcKCDxFmkMHLTLi50ZkyvYJz4uMwG7LAfr3L2M0lSbJLgeHe9yBfpwgE06LyBeXd0W27yn0+sVxj+YD9IHczQheLljH9oqz8iGjyHxK79ILwNZxNryUPwX/UZ3ylPAmtOJbsIPC/uSfE4dzqjnB0AxaBmABmrNEs7n9X69yMwtHWBP3j70IApE4jO8DMHo1XNbqgwukOdmSUxZhgFc1gCWaw8CHoitmDO5ENwW9HEriA1WM3SJTSwrQrdUKUealSolxhrSeAWBWY7bziwEGrPgeiq0aZptPl8UdpPRNUU3O1NUNa4nWIBgDYDcoTspT9oA0gloMENsbyReDtjYqBbOVwdoo11BzzL1bRwzn+FpdwC1OF0L9mk1vm4yfWZ9wRrtGERrOnk0dZ6Jy2SDuOf2iGuz4EytPRDvrOa3qelkbQ0M05NfU8z3W/LqtCzDsGWf3RJ5m6Jp0iTEAfiMm3kqkoKO1ZO1Z25MT0dEGLNogcA7qWn3ryfex3v5QF1UdN4rVPmeI7QBxzqPP8Ab1ueiEfpCofDTaPN0uPUgdF1oAyheqOsvIa9qNxPSW1QRRUxD3VNWo93iAgGAAYvDYlMDhqZPdDo+8ZJ5BUmkCZi+9WHEtGbs/U9F1SszgATUpBDmX0qLRkFYckAdIjY0noqn415yAHVI6Lk7x3UURiAhtKQaZjYCeiqpAmNYk7VOu2dYb0SU9LjeCzZUxRgsbquBLTA3cEViNPuHgpcz8B81NmCCubgxun9eS9JqNJjkieeKtQDAMVV9M1SQNYtE7ABHxRbdE616ji78R/RTOjoQ1MqZPp+in+D7KVnZgNCMKq9oxALE9xmapYKm3ws9Y+JVowxfLbX2Le4PsSM3uJ/X62J3R7P0qcQ2wIngbcMyD6I8Zg5nxun+z+s7+XAH3/yv0S/HaFq4Wt7Ks2CQHAjJzSSARyNjdfoZlANMAANjyssF+1jBhzKNZtyxxYfw1BLTzb/AJLW4nLzMhgmxTHqrdGeE/icqadqY4FGdm8NrsdJOqHiYz720Ly+mXJA9z0i4QAmXgqbGk5SeCfYfRzBdtKfvVHT0Ee8pth9FvIB1w0H7AAt6fNMFmg7miWuz4Ey9PRdUi4DRvcQPfmiKWiW/WqE+TR8TC0DdGAG8bbk+djb1RbKDAJueHdG3b679gT1o014XP7xLV3PmIqGjWi4perz7sh700wuDe6e8Gj7ogHlAKIOKa3IAcBrH5dUFjNLgZuA4mTyC5rhE2yP+TBSqP4/mVdocC1mGqkEk+yf/wAVlv2dsc1ztYFvhIkETAdvTbF6dGQl3HujkEu/e79ZpJ1WhwJgbJv5pBugxAxtHC2IU7z6EKbjm4N4Kqr7MA31necuv5wsjiO1M+Bj3+bu63l+QSzE6VrvF3imNzBfmbqxrmjTiFt6jTZ4nSzGEazg3yLg0ctqUYrtTTBOprPN/AIHMrBuwzjUedY96O865t5m6aa5zMDgIHJKrXpA+kZTtd/tGVTT9UmRTaB5kkrqUmsFxS/Jre5R0KXqAu0huafVVVMY87hwHzV9PR52lEs0eOKHNJfE37GKSCcySrKeFJyCdUsM0K7VCw1/U7RFDNHk5olmjwEeFzVSWrNDCiUsoALzaTde+W3hKuNNUkw79eqykSXE5tlM2OH7H0wRJzyHylOcPoGgwZAx69Ffoc+1oUyTGoIPFsRfZaFfUpt+qQ4zJzdxysF7wUTyiZGl7NsarZHkMjaB19IRlOo3dq+RgG//AEhHGociG+mwkbpy84Xqo1jeCYysIAz7tzMcEWJmYXUxLRtk7hfLfuVDsXI8PdNjfYTBysLTmQqwwNBm17EwN9gSSTeN2YXqz27c5MWE2/HffcBbMk2PkgxJ35gGPu2jPM7UB2gwf0jDVqMNksdF8ns7zBAmLtG1SrY0HNo4EkxfKNnJVYnGveC3IHMNtIPMnmEJYCEAZhsPoem1jfaEudAkTqjhvN+CZ4HBuY2KVMUwYv4SeJPeKK0pV+jtaWsbcxuMROefNBfv1pbMO1t0gAeu3koKlQUvEqVWq+YezC/afxiSeZ+SYnGwLzAA2gD1ssq/Srz4YbwHxKEq1nOzJPEqQ3b522lAtl8zT19NsbkR/SNY8zklmI06TkPV1yk8rhSWqO/cY1UVeBCa+PqOzcY3C3uQhcuwvALIUrK4QrdVcNOy7M2QfUAzKGqYobLqLMGTmiWYMDzTcIvO8XkmBNqOJsPirWYVxzR4pgZBTAWGr6E7T7gn0deRJC8h1GbgTgCkGyvCqNglGUcFXeJbT1W/aNhzdATUtarcCJNZR5gwYvOAG1MWaLA/mVhwYC887N6oqjhaQ8FIvO9xJ6NiPUlUCxI7yBFG4HiI2knwgu9ITCjomtm5oYPvkN9RNz6J4xtQCxbSG5sA7bd258JzOxXYbRIJOvrkXvZoJnZt9U4UKC+MxJruYiOApt/mVS7yYIHN0e5LtJ0Wte3UaWiPrGSSPQeS31KhRp5NaDviTzKyXa9v8SmRt149IIRFFxsuNxMWoSdz7jzszUGqWETABGVtUDft1SD6J6a5NhfPIF++xJhozIWR0DidVzXbLcv/AMk8lr3U9zC6MtYw3KLeXoqhEmR9te94m13GNndYI5nJCY3Gii0awI1pgDVYYDcyG7BbMpjqOAOs4MaB9UREC5k/JYnSmK9o8m5aMgTJie63iczxQu+kTVXJjuhjg7wkDhYxx8R9SrfZk/L8hc+srNU2EcTmmWDxr2RBkbjlCSHJ5jMY4jmnhPLnboPdKs+jbJ9BZBP7Q02jvNIAzOfAAbbq9ulGGxDpOQ/IZI8iZgxF20ohtKnETrnbfwlZOiP16LU9rcQXMZ3YaHGM/s+ay1JQ3m4ldtLQV1eAK62nK8yWyC7CvbhyjMJo17zDGlx8gmojP2iCzKOYtawq1mHKf09Chv8ANqNb90d93Jth6kImiKTTFOmXu3uv/izL1JViWDndziTNdqO3eIsNox7/AAtLjuAlMGaFAH8V7Wfdb33cm2HrCcilVf3XODB9mw/xZbaMyr6eiWAXJceQ5BUpa0E/Mna5qH8TGaRoMa4ez14jN4AJO0iNmSEIWn0zozXeIc1jRY5k5DID4qGH0MwX1S8/aqGBx1R+aVUtCzk7ARi3ICDyZnqFJzzDGlx8gjqehnf6jw3yb3j0t1Wlp4O0Gw3DuN5beiLoUAPCJ4COZOaaltTHAzFPcOfxEFLQTYtSe7zc4A8ti8tNqu3gdV1U9I+h/ET1D7MzWHwlf6lNlEbw0A/3Ol4UmYHWILnPqTtAnYDcu47k+DnnJvqbKFduqBruMEgANG05Iv8AK3MDIgdLR7Qcmtg/W75IDjsyEiOCIp4dpt3n+WzIi0ZZ9Ap4Z7IktgWjXNzLQTbYQTHog6mNjx1SfJg1RbWtfMEEbPqrhQHkztUa08O7YA2c9988vmrPow+sSen5pHiO0Go0RDQBALiBl5n5JBju082DnO/CD73QOQWk06c1UZuJtn4mlT3DhcrAdvsc1zQ5huHjLYHEzcIKtpGq/JoaN7iXH5dEr0yXFoDnE94fqMlM90jHSJQluy/YwjRmnXsibgRn8x5Svoeje19F1IXioABDiADcDxZC17wvlbKVlNrUC1iphtRBE+jaZ048jV1qeq4DusOtwBdkZ8kqpPm+48z+rLJscZzjzCYYfHOEZOHIonrBzniAtEoMczTUv18lZVfA3bzuG1KqGlGxex3FB4yocS/6O0wyzq7gcm5ikDvd7lo34g8cw3Rbvbu9sf5LCRRH+44WNU+WxvqdycsuZ2bVTTizWgAAQAMgB8rKWMrtYwyYAEn02LMzYr05XLiBumAdyX4alM3hc19bvG/HzTjs1Qa8VpbLgwFp+yTN/PZmp3TqHT7j1bpjMqwmjnPMMY558gSmLdDBn86qyn90d9/JuXrCYto4io2HVNRg+q0aotvDYn1RGB0TSDQ4gn8VunzTktqCDcajFNcux22i6k6kLUqJqO31JPrqM+JRDxWcIe8Mb9kQBw1GWPqmlUMgNbYbm7bER16L1NgbkGsk5k3knnm7yzVQZyMKMScn3AKGjfuk5+M6oHi+qM7gZ7CjmUwLTMZBg1dp3eRHJSpvaSZLjEychYwY3oZ2Mg2cIBPdYLHvd2SfIDmUQo+WMzVCg0N+yyYF7u2Af+vRRbWaQDciRJd3RBAMjYcx1SnE6TbTHeLWce87Zv4DYk2I7RSf4bHPP2nmB6bfcsapSp8wlpu/Amsw7mlziBrXtA2cdi65pBvDSf6jHmdiVN0w2nTaSWs1mtJJMkmNg9Ss3prtaQWhrXOk+J+Qjc0Z+sLM085J3M7Q3qbR9ZrXfa6k25C6X4/tG1ttYTub3j+SyA0i6s1pdUcZBlgBaG3iDvXWtAGwKStfaDpUSina5GSY0qaecTIYf6nX6LyTPrt3rin+VXPmP6FL1N5X7QtyYCT+tyT47tIR4ntb5Znk2SFmXsqP8bzG4WHIWXBhGN2c1Q//AKK/pEnWz9mWV+0znOIY0ujMudqi+QAElylVq4iYcRSMAlrYkTvNyOaU1sMPaa42EHkbI6naTv2n4kpNa7LKMHeNp0NJ3E6MIJlxLjvKtAAyhCVtIMG2eH6hC1NJuPhEcbqQU6r8yjUojQ1Eq044mmNUwddsHPfK9gnvc8FxJF+GW5T0x4WD74+KZTTRUEFjqUwDD4lwHfAnePkjaNYFCPYqyFScNAxiN2sBXfYJXSxLh58UdRx7TnZCUMzMNw7c5RNFgbOqdWTJjIneVRScCJBlWNQZInbGMsPjXNmRPmPks72n0o97mUWtcGuI1nQYN7ieab0nEK4wc01KpHMBqY8QVo7vomvY+1Sr50/cgqtPu2RfZd38Vw303fBavcJjdpmzNSJAIAguJNoAzN/koazSSCXPI3SB9bb/AEnollTSYJhsOlpBsSI8+SWYzTrRZz9b7rL+6G816OUUZMjVWbYTQ1sTAjWDd4YJP1pE7D4bygcVpFtMF7iGC8ueZzgmNg8I3rN1tMVXWY0UxvPed8hySXS2FNRp1nFzthJnkpmv6YOBKVtGxkzTV+0zHeEPqHZI1Rxv8AgK+k6z/rCmNzM+efJI8DRqs7zXd4tLdkgGJg+nU70zpWaJOQ5qS5uWPY0fRogdwkW0Bnmd5ueqsLYQ78YAQADfbsHFcfi9gv0UOh25lOoCXhgzi6FrOE3vGxVl7neXCymzDJoTG7GDnPE99I+yPVD1wS9k/ePSPimDaICFfepwb7z+SJWGdphHuT+jyvIpgsvIdRm4kKlWBcgDzt70DW0gwZSeH5pYKLnZyeKJp4LeiFBF7jA1k8SD8a45QOp+Sq9m52cniUwZh2hTIjJMDqvaJmknmAMwm9ENogbFYSuAoS5MLTJU7EIfTb/D+Me4q6UFpR3h/F8CupjLiY/ElG9DVHgIylhHui1jf0ORRlLs8XxJPpdVpSPJiHrAcRC6spUcFVqeFpjebBbPBdn2t+r6m5R4wwbsHFxzscgL7kwFRxEl2MzGi9APaZdUI8m/n8k4dgTkHDg7Pp8kz9lOUnyHdG3YL89yvazU8UNsSABc3v1O/auKl/EEOR5mfqU3MjWBbO8fH81fh3Tn0TOtWFw1s+br79mX2c96HrUWeKG0xxgH0NuSA2xAyDGCtnYwM1pDuKH13tINNxa7eN20HyVeP0tRD9TXvY60EC/mR714uEtIIII4qaoSozHoATOtouI1XOJA2ZD81YykBkF32oGaoqYwbFGTUc7yoBV4hBVLnIV9clcbTJzRCljkzNXqWVsTqgkXgSo06hc0HeB1UcbTim7giaDIDR5fBMwoG0HfMobhyrmUFdCkGoS5M3ErDIUwugqFWoAJcQEO5nSVkG3xv/pHIfmqsRpNoy5mw/NKqmkzeLyZnL81XRtXO52k9S4QR+7EMFpXVk3Yl528l5U/BX3EfLPqaXVUtVcc8BSpNe8wxhJXnrSd+BLGdV5nCqHvTUaEqf6j20/ImT/aAXDkpM0UyYAc8+YjoJJVKWb8ttENcr4iUGcgrWYV52RxWmpaLcBJDWDeTGzZm7Ydya4bQjbEunba3XPqmijTXneKNwx4mPo6LneUr7T4f2bmDKRPrdfTvZU25QPf8yvn37Qv51Ph+vemlF0ggRa1GLbmO+z9Br6TCRMMHxTl0WAbkQd2XD4pB2ZxTW0aU7Q4RvglOa1dzmwG6jQQZJ1cjOz4wiCAjeAeTiexMi7navkM9u6+w7diDdigDDWyb+e8ZDzAz2FD1sfRbYuNQ7mCB6nbzKW4nTr4im1tMeQBPUR0QmpTTiMWk7R1Uqu+u5tMEGziBbgD8VTiNMUhlrVTyH69CsY3C1HPL3OLjJuTJ9U0ZYJVW5x2RtOhnuh9fSlR2UMHlc8z8IQjRJlxLjvJlV+0GxV0axLnDYAOqjZqj8mUqqrwILpPAB79aYMBX4eWta03IAHJEeyJVjKIWl/qAfE0LvmUQSrGUN6IgLoSy/qFiRZTCshchSaEsmFBdJHucSB1RLULpI+AT9dvvUcTjQzzPEW4py02ZQFEWzqp3MOJQ9XFNbmZO7NI8TpYnby+aAfiHHbHBVU7E/rMme7H6RHWJ0vut1P5JTWxriZ65oYlVvrAK6nRRO0SV6rPyZa5xNyZUXVAFyhh6lTwtMbzYJthNBNzqHWO4Zfmsesi8zlpM3ESHELy2lHAwIDWtG5eSflfj+434/5/qPsJgWf6dEvO9xJ6Ny9XJkMK8jvPaxv2WwJtJGqyATF7lNqjg4jVDjGwWGYzHpuVM6gjuUxYbzmGjKTtAzThrPAxJyfcFp6MaMmE3N3kNFovDcwb5q8Na2W639LGxsI2X2g+i69zdUukkwY1jqidgN5hCnGkZH+ljYHiBF9thG3Nb0f9jO1QwNgzqtbJzcZMuJyz2uNrZqx9IC73k/4j59VnsTpRtOxcxmX3nGAADAkzAF42JViNOT4WOf5vMDl+YXFqVPmGtN34E1tTSNNlmCT5D47V8/7eVS6rTJsSHEjd4Ynqp4jH1XZv1RuZbqLn1SvG4WQwjc73j5KdrlXOBHrbldzD9FY99NjdQjIi4mNYifcp1673mXuLuJ9wyCCwVmgG1z71f7Tco3ZiceJUqqN5YqDHFeLZUhTQhcQp0VTs+a5E53VoZCm2NyzIHE3E5TpqvDjvVPxAdESEPg76531D0AWA5zNMNIXpUyROSg47ylGaJ6y9Pogq+kmty7x6c0rxOlSbT6D5qinbVH8Y/eJeui+Y8q4prMzdLsVpc7LdSkj8QT5KpW07JF3beSvdMeNoZWxpPn5n4IZzyc1U6oAotc55hoJPkq9lEm3JlheFW6tsCY4XQL3XqHVG4XPyTrBaNazwN9T81O9yg43jkt2PO0z+G0XVfc90bz8k3wehKbbwXnefknTMONt1blwUj3DtKVoqsFp0dnQIljPRAYnS9NmXeO4JNjNMvfYHVG4fNYtJ3/Ams6rNO/EMaYc5oPmQvLD+0Xk34g9xfXPqfcXaT2Mb8B8+iRY3SlJhJdUa0kkkNu6SZM5n3LMVsTVqjv1DG4WHIZ+qoZTAyEInvx+kTFtP9jC8V2lLn6tJoBkDWqySZ8gbDzJVNbG1XyHVCRuZ3Wn4kcUvqNl0jZt4KftEupXZxtGJRCmXsYBkOXzXnO/WapNRdaJU2g8mUavU7SdruLRsz9VdVZAaBuVWjWfxH8G/FE4ltxwXHAbAmDJguqrG05XQrWhcWmgTzWgLzgpLgCCFIBTaq3FU1cTAyRBS3EEnHMNKF0eRqkkwNd5vxhAYjSJicgdyVuxTjYWF9pOearpWjY+20lqXS5+se4vSwEhscT8AM0pxGkC7Mzxy5IIlclV06FNOBJXrO/Jljnk5lRJAVFSsp4HDOqugEDemlgBkwACTgTj6y7QoVKnhb65BP8LoWm257x88uSaU6AiRYKV7ocKJQtv5aI8JoEZ1DPkLD5lPMNgw0Q0BoRVOkIUy6FE9Vn5MqRAvEqFAcVc4gZmAlekNL6hLWi+8pJicY9/iM+WzkjSgzc7CC1ULxHmL04xshnePTmkuL0k9+Zgbhb/tChy6LqtKKJxJ2qM0Hc5TDJV2qFKo0xZNzAlIYvKQXl06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D6426-1FED-474B-AEEB-1BD2A02DFC11}"/>
              </a:ext>
            </a:extLst>
          </p:cNvPr>
          <p:cNvSpPr txBox="1"/>
          <p:nvPr/>
        </p:nvSpPr>
        <p:spPr>
          <a:xfrm>
            <a:off x="2319164" y="2037110"/>
            <a:ext cx="60486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Ontsluiten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Bijzondere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Collecties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CA1561-4144-4988-B3B0-3AF4B57C0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959" y="3765302"/>
            <a:ext cx="2724125" cy="36368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7AB8AD-D0CC-4987-ACB0-810B10598C09}"/>
              </a:ext>
            </a:extLst>
          </p:cNvPr>
          <p:cNvSpPr txBox="1"/>
          <p:nvPr/>
        </p:nvSpPr>
        <p:spPr>
          <a:xfrm>
            <a:off x="1162287" y="6457145"/>
            <a:ext cx="60486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Veelheid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locaties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waar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gebruikers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zoeken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keuzes</a:t>
            </a:r>
            <a:r>
              <a:rPr lang="en-US" dirty="0">
                <a:solidFill>
                  <a:schemeClr val="bg1"/>
                </a:solidFill>
              </a:rPr>
              <a:t>!)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2143A5-2A52-4A29-9903-EA7D3EA93230}"/>
              </a:ext>
            </a:extLst>
          </p:cNvPr>
          <p:cNvSpPr txBox="1"/>
          <p:nvPr/>
        </p:nvSpPr>
        <p:spPr>
          <a:xfrm>
            <a:off x="10717990" y="3092627"/>
            <a:ext cx="60486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Delivery (</a:t>
            </a:r>
            <a:r>
              <a:rPr lang="en-US" dirty="0" err="1">
                <a:solidFill>
                  <a:schemeClr val="bg1"/>
                </a:solidFill>
              </a:rPr>
              <a:t>werkende</a:t>
            </a:r>
            <a:r>
              <a:rPr lang="en-US" dirty="0">
                <a:solidFill>
                  <a:schemeClr val="bg1"/>
                </a:solidFill>
              </a:rPr>
              <a:t> links)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4F5FD5-6EE5-4C2B-A098-D583A1498451}"/>
              </a:ext>
            </a:extLst>
          </p:cNvPr>
          <p:cNvSpPr txBox="1"/>
          <p:nvPr/>
        </p:nvSpPr>
        <p:spPr>
          <a:xfrm>
            <a:off x="9087916" y="8579270"/>
            <a:ext cx="60486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Zoeken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vinden</a:t>
            </a:r>
            <a:r>
              <a:rPr lang="en-US" dirty="0">
                <a:solidFill>
                  <a:schemeClr val="bg1"/>
                </a:solidFill>
              </a:rPr>
              <a:t> van </a:t>
            </a:r>
            <a:r>
              <a:rPr lang="en-US" dirty="0" err="1">
                <a:solidFill>
                  <a:schemeClr val="bg1"/>
                </a:solidFill>
              </a:rPr>
              <a:t>papieren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materiaal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045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303625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hlinkClick r:id="rId3"/>
              </a:rPr>
              <a:t>http://slidegur.com/doc/5550975/presentation</a:t>
            </a:r>
            <a:endParaRPr lang="en-GB" dirty="0"/>
          </a:p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62980" y="524942"/>
            <a:ext cx="149056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Wereldwijde</a:t>
            </a:r>
            <a:r>
              <a:rPr lang="en-US" b="1" dirty="0">
                <a:solidFill>
                  <a:schemeClr val="bg1"/>
                </a:solidFill>
              </a:rPr>
              <a:t> trend in </a:t>
            </a:r>
            <a:r>
              <a:rPr lang="en-US" b="1" dirty="0" err="1">
                <a:solidFill>
                  <a:schemeClr val="bg1"/>
                </a:solidFill>
              </a:rPr>
              <a:t>zoeken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naar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informatie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bij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bibliotheken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8" t="10932" r="21518" b="9702"/>
          <a:stretch/>
        </p:blipFill>
        <p:spPr bwMode="auto">
          <a:xfrm>
            <a:off x="2967236" y="1688940"/>
            <a:ext cx="10646228" cy="81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0920" y="10472203"/>
            <a:ext cx="863319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http://slidegur.com/doc/5550975/presentation</a:t>
            </a:r>
          </a:p>
        </p:txBody>
      </p:sp>
    </p:spTree>
    <p:extLst>
      <p:ext uri="{BB962C8B-B14F-4D97-AF65-F5344CB8AC3E}">
        <p14:creationId xmlns:p14="http://schemas.microsoft.com/office/powerpoint/2010/main" val="3308206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-2236"/>
            <a:ext cx="16303625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400" b="1" dirty="0"/>
              <a:t>		Coen Wilders</a:t>
            </a:r>
          </a:p>
          <a:p>
            <a:endParaRPr lang="en-GB" sz="4400" b="1" dirty="0"/>
          </a:p>
          <a:p>
            <a:r>
              <a:rPr lang="en-GB" sz="4400" b="1" dirty="0"/>
              <a:t>		p.c.wilders@uu.nl</a:t>
            </a:r>
          </a:p>
          <a:p>
            <a:r>
              <a:rPr lang="en-GB" sz="4400" b="1" dirty="0"/>
              <a:t>		@</a:t>
            </a:r>
            <a:r>
              <a:rPr lang="en-GB" sz="4400" b="1" dirty="0" err="1"/>
              <a:t>coenwilders</a:t>
            </a:r>
            <a:endParaRPr lang="en-GB" sz="4400" b="1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727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303625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1295568" y="4917430"/>
            <a:ext cx="43924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Bibliotheek in 2019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030" name="Picture 6" descr="http://resolver.kb.nl/resolve?urn=urn:gvn:UBL01:PK-T-2917&amp;role=image&amp;size=variab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 t="8859" r="5896" b="9467"/>
          <a:stretch/>
        </p:blipFill>
        <p:spPr bwMode="auto">
          <a:xfrm>
            <a:off x="993375" y="3705312"/>
            <a:ext cx="5547652" cy="413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93375" y="8274437"/>
            <a:ext cx="57902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Bibliotheek</a:t>
            </a:r>
            <a:r>
              <a:rPr lang="en-US" dirty="0">
                <a:solidFill>
                  <a:schemeClr val="bg1"/>
                </a:solidFill>
              </a:rPr>
              <a:t> in 16e - 18e </a:t>
            </a:r>
            <a:r>
              <a:rPr lang="en-US" dirty="0" err="1">
                <a:solidFill>
                  <a:schemeClr val="bg1"/>
                </a:solidFill>
              </a:rPr>
              <a:t>eeuw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1" name="Picture 9" descr="University Library Utrecht De Uitho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004" y="467263"/>
            <a:ext cx="5813425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9" descr="openmonumenten09008-1.jpg picture by 9014076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055" y="5733065"/>
            <a:ext cx="5788373" cy="499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807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6303625" cy="113981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91172" y="1317030"/>
            <a:ext cx="11449272" cy="4320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 flipV="1">
            <a:off x="0" y="13003213"/>
            <a:ext cx="16303625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2" y="1605062"/>
            <a:ext cx="16133826" cy="907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0797986"/>
            <a:ext cx="163036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</a:rPr>
              <a:t>Source: http://www.youtube.com/watch?v=ST7I1Wq3epM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32" y="1965102"/>
            <a:ext cx="9806287" cy="828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173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6303625" cy="113981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91172" y="1317030"/>
            <a:ext cx="11449272" cy="4320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84" y="654652"/>
            <a:ext cx="13393488" cy="1058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88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303625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hlinkClick r:id="rId3"/>
              </a:rPr>
              <a:t>http://slidegur.com/doc/5550975/presentation</a:t>
            </a:r>
            <a:endParaRPr lang="en-GB" dirty="0"/>
          </a:p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62980" y="524942"/>
            <a:ext cx="149056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Wereldwijde</a:t>
            </a:r>
            <a:r>
              <a:rPr lang="en-US" b="1" dirty="0">
                <a:solidFill>
                  <a:schemeClr val="bg1"/>
                </a:solidFill>
              </a:rPr>
              <a:t> trend in </a:t>
            </a:r>
            <a:r>
              <a:rPr lang="en-US" b="1" dirty="0" err="1">
                <a:solidFill>
                  <a:schemeClr val="bg1"/>
                </a:solidFill>
              </a:rPr>
              <a:t>zoeken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naar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informatie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bij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bibliotheken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8" t="10932" r="21518" b="9702"/>
          <a:stretch/>
        </p:blipFill>
        <p:spPr bwMode="auto">
          <a:xfrm>
            <a:off x="2967236" y="1688940"/>
            <a:ext cx="10646228" cy="816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0920" y="10472203"/>
            <a:ext cx="863319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http://slidegur.com/doc/5550975/presentation</a:t>
            </a:r>
          </a:p>
        </p:txBody>
      </p:sp>
    </p:spTree>
    <p:extLst>
      <p:ext uri="{BB962C8B-B14F-4D97-AF65-F5344CB8AC3E}">
        <p14:creationId xmlns:p14="http://schemas.microsoft.com/office/powerpoint/2010/main" val="1908848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303625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50" name="Picture 2" descr="https://encrypted-tbn3.gstatic.com/images?q=tbn:ANd9GcT1sedoURz_yv2iXxD73zW9TSCCsYTGu-sRUzJBqm13kHsRR7L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992" y="3196848"/>
            <a:ext cx="5148470" cy="514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3.gstatic.com/images?q=tbn:ANd9GcTPedIZewtpieHujVWMCi-hr8PA7GjhkY-Elvdf8fzlxtGj2zU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851" y="1821086"/>
            <a:ext cx="495054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eart 3"/>
          <p:cNvSpPr/>
          <p:nvPr/>
        </p:nvSpPr>
        <p:spPr>
          <a:xfrm>
            <a:off x="7216723" y="3479189"/>
            <a:ext cx="1538841" cy="1505881"/>
          </a:xfrm>
          <a:prstGeom prst="hear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F7EAF4-AB24-4092-8CAF-F3B2CDC541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4" r="2244"/>
          <a:stretch/>
        </p:blipFill>
        <p:spPr>
          <a:xfrm>
            <a:off x="9087487" y="5730404"/>
            <a:ext cx="5350570" cy="379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30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303625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78C619-414B-4A19-8B03-8F356FED7263}"/>
              </a:ext>
            </a:extLst>
          </p:cNvPr>
          <p:cNvSpPr txBox="1"/>
          <p:nvPr/>
        </p:nvSpPr>
        <p:spPr>
          <a:xfrm>
            <a:off x="3039244" y="2677928"/>
            <a:ext cx="1094521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u="sng" dirty="0" err="1">
                <a:solidFill>
                  <a:schemeClr val="bg1"/>
                </a:solidFill>
              </a:rPr>
              <a:t>Visie</a:t>
            </a:r>
            <a:r>
              <a:rPr lang="en-GB" sz="4400" u="sng" dirty="0">
                <a:solidFill>
                  <a:schemeClr val="bg1"/>
                </a:solidFill>
              </a:rPr>
              <a:t> UB Utrecht op </a:t>
            </a:r>
            <a:r>
              <a:rPr lang="en-GB" sz="4400" u="sng" dirty="0" err="1">
                <a:solidFill>
                  <a:schemeClr val="bg1"/>
                </a:solidFill>
              </a:rPr>
              <a:t>rol</a:t>
            </a:r>
            <a:r>
              <a:rPr lang="en-GB" sz="4400" u="sng" dirty="0">
                <a:solidFill>
                  <a:schemeClr val="bg1"/>
                </a:solidFill>
              </a:rPr>
              <a:t> </a:t>
            </a:r>
            <a:r>
              <a:rPr lang="en-GB" sz="4400" u="sng" dirty="0" err="1">
                <a:solidFill>
                  <a:schemeClr val="bg1"/>
                </a:solidFill>
              </a:rPr>
              <a:t>bibliotheek</a:t>
            </a:r>
            <a:r>
              <a:rPr lang="en-GB" sz="4400" u="sng" dirty="0">
                <a:solidFill>
                  <a:schemeClr val="bg1"/>
                </a:solidFill>
              </a:rPr>
              <a:t> </a:t>
            </a:r>
            <a:r>
              <a:rPr lang="en-GB" sz="4400" u="sng" dirty="0" err="1">
                <a:solidFill>
                  <a:schemeClr val="bg1"/>
                </a:solidFill>
              </a:rPr>
              <a:t>bij</a:t>
            </a:r>
            <a:r>
              <a:rPr lang="en-GB" sz="4400" u="sng" dirty="0">
                <a:solidFill>
                  <a:schemeClr val="bg1"/>
                </a:solidFill>
              </a:rPr>
              <a:t> </a:t>
            </a:r>
            <a:r>
              <a:rPr lang="en-GB" sz="4400" u="sng" dirty="0" err="1">
                <a:solidFill>
                  <a:schemeClr val="bg1"/>
                </a:solidFill>
              </a:rPr>
              <a:t>zoeken</a:t>
            </a:r>
            <a:r>
              <a:rPr lang="en-GB" sz="4400" u="sng" dirty="0">
                <a:solidFill>
                  <a:schemeClr val="bg1"/>
                </a:solidFill>
              </a:rPr>
              <a:t> </a:t>
            </a:r>
            <a:r>
              <a:rPr lang="en-GB" sz="4400" u="sng" dirty="0" err="1">
                <a:solidFill>
                  <a:schemeClr val="bg1"/>
                </a:solidFill>
              </a:rPr>
              <a:t>en</a:t>
            </a:r>
            <a:r>
              <a:rPr lang="en-GB" sz="4400" u="sng" dirty="0">
                <a:solidFill>
                  <a:schemeClr val="bg1"/>
                </a:solidFill>
              </a:rPr>
              <a:t> </a:t>
            </a:r>
            <a:r>
              <a:rPr lang="en-GB" sz="4400" u="sng" dirty="0" err="1">
                <a:solidFill>
                  <a:schemeClr val="bg1"/>
                </a:solidFill>
              </a:rPr>
              <a:t>vinden</a:t>
            </a:r>
            <a:r>
              <a:rPr lang="en-GB" sz="4400" u="sng" dirty="0">
                <a:solidFill>
                  <a:schemeClr val="bg1"/>
                </a:solidFill>
              </a:rPr>
              <a:t> van </a:t>
            </a:r>
            <a:r>
              <a:rPr lang="en-GB" sz="4400" u="sng" dirty="0" err="1">
                <a:solidFill>
                  <a:schemeClr val="bg1"/>
                </a:solidFill>
              </a:rPr>
              <a:t>wetenschappelijke</a:t>
            </a:r>
            <a:r>
              <a:rPr lang="en-GB" sz="4400" u="sng" dirty="0">
                <a:solidFill>
                  <a:schemeClr val="bg1"/>
                </a:solidFill>
              </a:rPr>
              <a:t> </a:t>
            </a:r>
            <a:r>
              <a:rPr lang="en-GB" sz="4400" u="sng" dirty="0" err="1">
                <a:solidFill>
                  <a:schemeClr val="bg1"/>
                </a:solidFill>
              </a:rPr>
              <a:t>literatuur</a:t>
            </a:r>
            <a:r>
              <a:rPr lang="en-GB" sz="4400" dirty="0">
                <a:solidFill>
                  <a:schemeClr val="bg1"/>
                </a:solidFill>
              </a:rPr>
              <a:t>:</a:t>
            </a:r>
          </a:p>
          <a:p>
            <a:pPr algn="ctr"/>
            <a:endParaRPr lang="en-GB" sz="4400" dirty="0">
              <a:solidFill>
                <a:schemeClr val="bg1"/>
              </a:solidFill>
            </a:endParaRPr>
          </a:p>
          <a:p>
            <a:pPr algn="ctr"/>
            <a:r>
              <a:rPr lang="nl-NL" sz="4400" i="1" dirty="0">
                <a:solidFill>
                  <a:schemeClr val="bg1"/>
                </a:solidFill>
              </a:rPr>
              <a:t>“Uitstekende ondersteuning van de </a:t>
            </a:r>
            <a:r>
              <a:rPr lang="nl-NL" sz="4400" i="1" dirty="0" err="1">
                <a:solidFill>
                  <a:schemeClr val="bg1"/>
                </a:solidFill>
              </a:rPr>
              <a:t>discovery</a:t>
            </a:r>
            <a:r>
              <a:rPr lang="nl-NL" sz="4400" i="1" dirty="0">
                <a:solidFill>
                  <a:schemeClr val="bg1"/>
                </a:solidFill>
              </a:rPr>
              <a:t> van wetenschappelijke literatuur, ongeacht waar die plaatsvindt, en even zo goede delivery, waar die literatuur ook wordt gevonden.”</a:t>
            </a:r>
            <a:endParaRPr lang="en-GB" sz="4400" i="1" dirty="0">
              <a:solidFill>
                <a:schemeClr val="bg1"/>
              </a:solidFill>
            </a:endParaRPr>
          </a:p>
          <a:p>
            <a:endParaRPr lang="nl-NL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290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100" y="0"/>
            <a:ext cx="16705856" cy="11542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6"/>
          <a:stretch/>
        </p:blipFill>
        <p:spPr>
          <a:xfrm>
            <a:off x="1959124" y="1594087"/>
            <a:ext cx="12944350" cy="91360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9124" y="511041"/>
            <a:ext cx="129443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Homepage website </a:t>
            </a:r>
            <a:r>
              <a:rPr lang="en-US" b="1" dirty="0" err="1">
                <a:solidFill>
                  <a:schemeClr val="bg1"/>
                </a:solidFill>
              </a:rPr>
              <a:t>Universiteitsbibliotheek</a:t>
            </a:r>
            <a:r>
              <a:rPr lang="en-US" b="1" dirty="0">
                <a:solidFill>
                  <a:schemeClr val="bg1"/>
                </a:solidFill>
              </a:rPr>
              <a:t> Utrecht, 2012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Up Arrow 5"/>
          <p:cNvSpPr/>
          <p:nvPr/>
        </p:nvSpPr>
        <p:spPr>
          <a:xfrm rot="7983172">
            <a:off x="2438188" y="3646933"/>
            <a:ext cx="1492801" cy="5618857"/>
          </a:xfrm>
          <a:prstGeom prst="upArrow">
            <a:avLst>
              <a:gd name="adj1" fmla="val 35298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 rot="14100367">
            <a:off x="12075306" y="4049215"/>
            <a:ext cx="1492801" cy="5743050"/>
          </a:xfrm>
          <a:prstGeom prst="upArrow">
            <a:avLst>
              <a:gd name="adj1" fmla="val 35298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2070113"/>
      </p:ext>
    </p:extLst>
  </p:cSld>
  <p:clrMapOvr>
    <a:masterClrMapping/>
  </p:clrMapOvr>
</p:sld>
</file>

<file path=ppt/theme/theme1.xml><?xml version="1.0" encoding="utf-8"?>
<a:theme xmlns:a="http://schemas.openxmlformats.org/drawingml/2006/main" name="UBU_powerpoint_EN_v3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UBU_PPsjabloon_EN</Template>
  <TotalTime>0</TotalTime>
  <Words>542</Words>
  <Application>Microsoft Office PowerPoint</Application>
  <PresentationFormat>Custom</PresentationFormat>
  <Paragraphs>102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Verdana</vt:lpstr>
      <vt:lpstr>UBU_powerpoint_EN_v3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Utrecht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Bianca Kramer</dc:creator>
  <cp:lastModifiedBy>Wilders, P.C. (Coen)</cp:lastModifiedBy>
  <cp:revision>194</cp:revision>
  <cp:lastPrinted>2019-12-12T07:52:58Z</cp:lastPrinted>
  <dcterms:created xsi:type="dcterms:W3CDTF">2014-05-01T08:55:24Z</dcterms:created>
  <dcterms:modified xsi:type="dcterms:W3CDTF">2020-01-02T07:27:28Z</dcterms:modified>
</cp:coreProperties>
</file>